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3"/>
    <p:sldId id="1261" r:id="rId4"/>
    <p:sldId id="1263" r:id="rId5"/>
    <p:sldId id="1264" r:id="rId6"/>
    <p:sldId id="1265" r:id="rId7"/>
    <p:sldId id="1266" r:id="rId8"/>
    <p:sldId id="1267" r:id="rId9"/>
    <p:sldId id="1269" r:id="rId10"/>
    <p:sldId id="1268" r:id="rId11"/>
    <p:sldId id="1271" r:id="rId12"/>
    <p:sldId id="1273" r:id="rId13"/>
    <p:sldId id="1274" r:id="rId14"/>
    <p:sldId id="1275" r:id="rId15"/>
    <p:sldId id="1334" r:id="rId16"/>
    <p:sldId id="1335" r:id="rId17"/>
    <p:sldId id="1336" r:id="rId18"/>
    <p:sldId id="1337" r:id="rId19"/>
    <p:sldId id="1339" r:id="rId20"/>
    <p:sldId id="1340" r:id="rId21"/>
    <p:sldId id="1276" r:id="rId22"/>
    <p:sldId id="1277" r:id="rId23"/>
    <p:sldId id="1278" r:id="rId24"/>
    <p:sldId id="1279" r:id="rId25"/>
    <p:sldId id="1280" r:id="rId26"/>
    <p:sldId id="1281" r:id="rId27"/>
    <p:sldId id="1287" r:id="rId28"/>
    <p:sldId id="1294" r:id="rId29"/>
    <p:sldId id="1295" r:id="rId30"/>
    <p:sldId id="1296" r:id="rId31"/>
    <p:sldId id="1297" r:id="rId32"/>
    <p:sldId id="1312" r:id="rId33"/>
    <p:sldId id="1298" r:id="rId34"/>
    <p:sldId id="1313" r:id="rId35"/>
    <p:sldId id="1314" r:id="rId36"/>
    <p:sldId id="1315" r:id="rId37"/>
    <p:sldId id="1316" r:id="rId38"/>
    <p:sldId id="1317" r:id="rId39"/>
    <p:sldId id="1318" r:id="rId40"/>
    <p:sldId id="1319" r:id="rId41"/>
    <p:sldId id="1320" r:id="rId42"/>
    <p:sldId id="1321" r:id="rId43"/>
    <p:sldId id="1322" r:id="rId44"/>
    <p:sldId id="1323" r:id="rId45"/>
    <p:sldId id="1324" r:id="rId46"/>
    <p:sldId id="1325" r:id="rId47"/>
    <p:sldId id="1326" r:id="rId48"/>
    <p:sldId id="1310" r:id="rId49"/>
    <p:sldId id="1327" r:id="rId50"/>
    <p:sldId id="1328" r:id="rId51"/>
    <p:sldId id="1329" r:id="rId52"/>
    <p:sldId id="1330" r:id="rId53"/>
    <p:sldId id="1331" r:id="rId54"/>
    <p:sldId id="1332" r:id="rId55"/>
    <p:sldId id="1333" r:id="rId56"/>
    <p:sldId id="31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6E47282-0717-40FD-8C53-4092CDEEC676}">
          <p14:sldIdLst>
            <p14:sldId id="256"/>
            <p14:sldId id="1261"/>
            <p14:sldId id="1263"/>
            <p14:sldId id="1264"/>
            <p14:sldId id="1265"/>
            <p14:sldId id="1266"/>
            <p14:sldId id="1267"/>
            <p14:sldId id="1269"/>
            <p14:sldId id="1268"/>
            <p14:sldId id="1271"/>
            <p14:sldId id="1273"/>
            <p14:sldId id="1274"/>
            <p14:sldId id="1275"/>
            <p14:sldId id="1334"/>
            <p14:sldId id="1335"/>
            <p14:sldId id="1336"/>
            <p14:sldId id="1337"/>
            <p14:sldId id="1339"/>
            <p14:sldId id="1340"/>
            <p14:sldId id="1276"/>
            <p14:sldId id="1277"/>
            <p14:sldId id="1278"/>
            <p14:sldId id="1279"/>
            <p14:sldId id="1280"/>
            <p14:sldId id="1281"/>
            <p14:sldId id="1287"/>
            <p14:sldId id="1294"/>
            <p14:sldId id="1295"/>
            <p14:sldId id="1296"/>
            <p14:sldId id="1297"/>
            <p14:sldId id="1312"/>
            <p14:sldId id="1298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  <p14:sldId id="1310"/>
            <p14:sldId id="1327"/>
            <p14:sldId id="1328"/>
            <p14:sldId id="1329"/>
            <p14:sldId id="1330"/>
            <p14:sldId id="1331"/>
            <p14:sldId id="1332"/>
            <p14:sldId id="1333"/>
            <p14:sldId id="315"/>
          </p14:sldIdLst>
        </p14:section>
        <p14:section name="第六周" id="{41259E0E-964B-46A1-96BA-4439FC9BFE12}">
          <p14:sldIdLst/>
        </p14:section>
        <p14:section name="第七周" id="{EC51992C-173A-4BB1-9089-9C736A433C0A}">
          <p14:sldIdLst/>
        </p14:section>
        <p14:section name="周8" id="{BF5A3F8D-E086-45E6-BD77-BB89C35B9ECC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hua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0166" autoAdjust="0"/>
  </p:normalViewPr>
  <p:slideViewPr>
    <p:cSldViewPr snapToGrid="0">
      <p:cViewPr varScale="1">
        <p:scale>
          <a:sx n="103" d="100"/>
          <a:sy n="103" d="100"/>
        </p:scale>
        <p:origin x="18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87A53-86B6-4D62-905D-EAC8E18988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1B270-2DD3-4852-9DC5-35395D70D8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27e664852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1" name="Google Shape;591;g827e66485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1730188"/>
            <a:ext cx="9144000" cy="12598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84396"/>
            <a:ext cx="7772400" cy="1006476"/>
          </a:xfr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3924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3" t="14873" r="10488" b="21724"/>
          <a:stretch>
            <a:fillRect/>
          </a:stretch>
        </p:blipFill>
        <p:spPr bwMode="auto">
          <a:xfrm>
            <a:off x="3640873" y="5144248"/>
            <a:ext cx="1862253" cy="79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AFD30-11EF-431A-B5FE-E39405BC5F4A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9787-0A08-433A-AC0E-43C4926F2958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B39CB-9C30-4B47-A2A7-E2AC785D398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65" y="243077"/>
            <a:ext cx="7886700" cy="646928"/>
          </a:xfrm>
        </p:spPr>
        <p:txBody>
          <a:bodyPr>
            <a:noAutofit/>
          </a:bodyPr>
          <a:lstStyle>
            <a:lvl1pPr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76" y="1253331"/>
            <a:ext cx="7886700" cy="43513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buClr>
                <a:srgbClr val="0070C0"/>
              </a:buClr>
              <a:buSzPct val="60000"/>
              <a:buFont typeface="Wingdings" panose="05000000000000000000" pitchFamily="2" charset="2"/>
              <a:buChar char="n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3090" y="6573916"/>
            <a:ext cx="2057400" cy="297402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770965" y="890005"/>
            <a:ext cx="7886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Title and Content">
  <p:cSld name="Title and Content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770965" y="134823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3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770965" y="991301"/>
            <a:ext cx="7772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364729" y="6248400"/>
            <a:ext cx="281941" cy="28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  <a:defRPr sz="14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" name="矩形 9"/>
          <p:cNvSpPr/>
          <p:nvPr userDrawn="1"/>
        </p:nvSpPr>
        <p:spPr>
          <a:xfrm>
            <a:off x="0" y="6550772"/>
            <a:ext cx="9144000" cy="30722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4" r="-76" b="22818"/>
          <a:stretch>
            <a:fillRect/>
          </a:stretch>
        </p:blipFill>
        <p:spPr bwMode="auto">
          <a:xfrm>
            <a:off x="162604" y="396261"/>
            <a:ext cx="608361" cy="3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5"/>
          <p:cNvSpPr txBox="1"/>
          <p:nvPr userDrawn="1"/>
        </p:nvSpPr>
        <p:spPr>
          <a:xfrm>
            <a:off x="6933090" y="6573916"/>
            <a:ext cx="2057400" cy="2974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框 12"/>
          <p:cNvSpPr txBox="1"/>
          <p:nvPr userDrawn="1"/>
        </p:nvSpPr>
        <p:spPr>
          <a:xfrm>
            <a:off x="114300" y="657391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13"/>
          <p:cNvSpPr txBox="1"/>
          <p:nvPr userDrawn="1"/>
        </p:nvSpPr>
        <p:spPr>
          <a:xfrm>
            <a:off x="2787917" y="6573916"/>
            <a:ext cx="367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彭小江，深圳技术大学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大数据与互联网学院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Straight Connector 4"/>
          <p:cNvCxnSpPr/>
          <p:nvPr userDrawn="1"/>
        </p:nvCxnSpPr>
        <p:spPr>
          <a:xfrm>
            <a:off x="770965" y="890005"/>
            <a:ext cx="78867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8F84A-0DAB-4FDA-8DF1-F13CCEC655C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943ED-0129-4280-BC0A-6092F44E226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B3D69-B99E-425A-80A4-C9D5392759FA}" type="datetime1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CA22-4E33-4D77-8C60-B37BBF2C360D}" type="datetime1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A955-5317-48C3-8E5F-AA301A8C061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36EBC-980E-46FD-831B-14D976329A7D}" type="datetime1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BA5CD-C55D-42A4-AFF7-260205C7532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A8740-04C3-4D9C-9880-E3F61E3A80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7.wmf"/><Relationship Id="rId1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hyperlink" Target="http://www.eecs.berkeley.edu/Research/Projects/CS/vision/grouping/segbench/" TargetMode="Externa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wmf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8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ostatic.com/files/images/ss_hough.jpg" TargetMode="External"/><Relationship Id="rId1" Type="http://schemas.openxmlformats.org/officeDocument/2006/relationships/image" Target="../media/image8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file:///C:\Users\xjpen\AppData\Local\Temp\wps\INetCache\3baf9ee1af3a90f79dcd6719f608bd75" TargetMode="External"/><Relationship Id="rId3" Type="http://schemas.openxmlformats.org/officeDocument/2006/relationships/image" Target="../media/image19.png"/><Relationship Id="rId2" Type="http://schemas.openxmlformats.org/officeDocument/2006/relationships/image" Target="file:///C:\Users\xjpen\AppData\Local\Temp\wps\INetCache\ba0f1be1e3289e692e7dc10b931aead5" TargetMode="Externa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05902" y="1578279"/>
            <a:ext cx="8338098" cy="1387904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Feature</a:t>
            </a:r>
            <a:r>
              <a:rPr lang="zh-CN" altLang="en-US" sz="4000" dirty="0"/>
              <a:t> </a:t>
            </a:r>
            <a:r>
              <a:rPr lang="en-US" altLang="zh-CN" sz="4000" dirty="0"/>
              <a:t>Detection</a:t>
            </a:r>
            <a:r>
              <a:rPr lang="zh-CN" altLang="en-US" sz="4000" dirty="0"/>
              <a:t> </a:t>
            </a:r>
            <a:r>
              <a:rPr lang="en-US" altLang="zh-CN" sz="4000" dirty="0"/>
              <a:t>and</a:t>
            </a:r>
            <a:r>
              <a:rPr lang="zh-CN" altLang="en-US" sz="4000" dirty="0"/>
              <a:t> </a:t>
            </a:r>
            <a:r>
              <a:rPr lang="en-US" altLang="zh-CN" sz="4000" dirty="0"/>
              <a:t>Matching</a:t>
            </a:r>
            <a:br>
              <a:rPr lang="en-US" altLang="ja-JP" sz="4000" dirty="0"/>
            </a:br>
            <a:r>
              <a:rPr lang="ja-JP" altLang="en-US" sz="4000"/>
              <a:t>特征检测与匹配</a:t>
            </a:r>
            <a:r>
              <a:rPr lang="en-US" altLang="zh-CN" sz="4000" dirty="0"/>
              <a:t>I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彭小江，博士，副教授</a:t>
            </a:r>
            <a:endParaRPr lang="en-US" altLang="zh-CN" sz="2000" dirty="0"/>
          </a:p>
          <a:p>
            <a:r>
              <a:rPr lang="zh-CN" altLang="en-US" sz="2000" dirty="0"/>
              <a:t>深圳技术大学</a:t>
            </a:r>
            <a:endParaRPr lang="en-US" altLang="zh-CN" sz="2000" dirty="0"/>
          </a:p>
          <a:p>
            <a:r>
              <a:rPr lang="zh-CN" altLang="en-US" sz="2000" dirty="0"/>
              <a:t>邮箱</a:t>
            </a:r>
            <a:r>
              <a:rPr lang="en-US" altLang="zh-CN" sz="2000" dirty="0"/>
              <a:t>: pengxiaojiang@sztu.edu.cn</a:t>
            </a:r>
            <a:endParaRPr lang="en-US" altLang="zh-CN" sz="2000" dirty="0"/>
          </a:p>
          <a:p>
            <a:r>
              <a:rPr lang="zh-CN" altLang="en-US" sz="2000" dirty="0"/>
              <a:t>主页</a:t>
            </a:r>
            <a:r>
              <a:rPr lang="en-US" altLang="zh-CN" sz="2000" dirty="0"/>
              <a:t>: https://pengxj.github.io/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051"/>
          <p:cNvSpPr>
            <a:spLocks noGrp="1"/>
          </p:cNvSpPr>
          <p:nvPr>
            <p:ph idx="1"/>
          </p:nvPr>
        </p:nvSpPr>
        <p:spPr>
          <a:xfrm>
            <a:off x="698500" y="1253490"/>
            <a:ext cx="8268970" cy="4925695"/>
          </a:xfrm>
          <a:solidFill>
            <a:schemeClr val="bg1">
              <a:alpha val="100000"/>
            </a:schemeClr>
          </a:solidFill>
          <a:ln>
            <a:noFill/>
            <a:miter lim="800000"/>
          </a:ln>
        </p:spPr>
        <p:txBody>
          <a:bodyPr vert="horz" wrap="square" lIns="91440" tIns="45720" rIns="91440" bIns="45720" anchor="t" anchorCtr="0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zh-CN" altLang="en-US" sz="2800" dirty="0">
                <a:ea typeface="黑体" panose="02010609060101010101" pitchFamily="49" charset="-122"/>
              </a:rPr>
              <a:t>公式</a:t>
            </a: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黑体" panose="02010609060101010101" pitchFamily="49" charset="-122"/>
              </a:rPr>
              <a:t>模板：</a:t>
            </a: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800" dirty="0"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黑体" panose="02010609060101010101" pitchFamily="49" charset="-122"/>
              </a:rPr>
              <a:t>特点：</a:t>
            </a:r>
            <a:endParaRPr lang="zh-CN" altLang="en-US" sz="2800" dirty="0">
              <a:ea typeface="黑体" panose="02010609060101010101" pitchFamily="49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在检测边缘的同时考虑邻近点，能抑止噪声的影响</a:t>
            </a:r>
            <a:endParaRPr lang="zh-CN" altLang="en-US" sz="2400" dirty="0"/>
          </a:p>
        </p:txBody>
      </p:sp>
      <p:grpSp>
        <p:nvGrpSpPr>
          <p:cNvPr id="18435" name="Group 2062"/>
          <p:cNvGrpSpPr/>
          <p:nvPr/>
        </p:nvGrpSpPr>
        <p:grpSpPr>
          <a:xfrm>
            <a:off x="2209800" y="3276600"/>
            <a:ext cx="1600200" cy="1600200"/>
            <a:chOff x="960" y="1632"/>
            <a:chExt cx="1008" cy="1008"/>
          </a:xfrm>
        </p:grpSpPr>
        <p:sp>
          <p:nvSpPr>
            <p:cNvPr id="18448" name="Rectangle 2053"/>
            <p:cNvSpPr/>
            <p:nvPr/>
          </p:nvSpPr>
          <p:spPr>
            <a:xfrm>
              <a:off x="1296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9" name="Rectangle 2054"/>
            <p:cNvSpPr/>
            <p:nvPr/>
          </p:nvSpPr>
          <p:spPr>
            <a:xfrm>
              <a:off x="960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0" name="Rectangle 2055"/>
            <p:cNvSpPr/>
            <p:nvPr/>
          </p:nvSpPr>
          <p:spPr>
            <a:xfrm>
              <a:off x="1632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1" name="Rectangle 2056"/>
            <p:cNvSpPr/>
            <p:nvPr/>
          </p:nvSpPr>
          <p:spPr>
            <a:xfrm>
              <a:off x="1296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2" name="Rectangle 2057"/>
            <p:cNvSpPr/>
            <p:nvPr/>
          </p:nvSpPr>
          <p:spPr>
            <a:xfrm>
              <a:off x="960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3" name="Rectangle 2058"/>
            <p:cNvSpPr/>
            <p:nvPr/>
          </p:nvSpPr>
          <p:spPr>
            <a:xfrm>
              <a:off x="1632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4" name="Rectangle 2059"/>
            <p:cNvSpPr/>
            <p:nvPr/>
          </p:nvSpPr>
          <p:spPr>
            <a:xfrm>
              <a:off x="1296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5" name="Rectangle 2060"/>
            <p:cNvSpPr/>
            <p:nvPr/>
          </p:nvSpPr>
          <p:spPr>
            <a:xfrm>
              <a:off x="960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56" name="Rectangle 2061"/>
            <p:cNvSpPr/>
            <p:nvPr/>
          </p:nvSpPr>
          <p:spPr>
            <a:xfrm>
              <a:off x="1632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8436" name="Group 2063"/>
          <p:cNvGrpSpPr/>
          <p:nvPr/>
        </p:nvGrpSpPr>
        <p:grpSpPr>
          <a:xfrm>
            <a:off x="4572000" y="3276600"/>
            <a:ext cx="1600200" cy="1600200"/>
            <a:chOff x="960" y="1632"/>
            <a:chExt cx="1008" cy="1008"/>
          </a:xfrm>
        </p:grpSpPr>
        <p:sp>
          <p:nvSpPr>
            <p:cNvPr id="18439" name="Rectangle 2064"/>
            <p:cNvSpPr/>
            <p:nvPr/>
          </p:nvSpPr>
          <p:spPr>
            <a:xfrm>
              <a:off x="1296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0" name="Rectangle 2065"/>
            <p:cNvSpPr/>
            <p:nvPr/>
          </p:nvSpPr>
          <p:spPr>
            <a:xfrm>
              <a:off x="960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1" name="Rectangle 2066"/>
            <p:cNvSpPr/>
            <p:nvPr/>
          </p:nvSpPr>
          <p:spPr>
            <a:xfrm>
              <a:off x="1632" y="1632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-1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2" name="Rectangle 2067"/>
            <p:cNvSpPr/>
            <p:nvPr/>
          </p:nvSpPr>
          <p:spPr>
            <a:xfrm>
              <a:off x="1296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3" name="Rectangle 2068"/>
            <p:cNvSpPr/>
            <p:nvPr/>
          </p:nvSpPr>
          <p:spPr>
            <a:xfrm>
              <a:off x="960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4" name="Rectangle 2069"/>
            <p:cNvSpPr/>
            <p:nvPr/>
          </p:nvSpPr>
          <p:spPr>
            <a:xfrm>
              <a:off x="1632" y="1968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0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5" name="Rectangle 2070"/>
            <p:cNvSpPr/>
            <p:nvPr/>
          </p:nvSpPr>
          <p:spPr>
            <a:xfrm>
              <a:off x="1296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6" name="Rectangle 2071"/>
            <p:cNvSpPr/>
            <p:nvPr/>
          </p:nvSpPr>
          <p:spPr>
            <a:xfrm>
              <a:off x="960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8447" name="Rectangle 2072"/>
            <p:cNvSpPr/>
            <p:nvPr/>
          </p:nvSpPr>
          <p:spPr>
            <a:xfrm>
              <a:off x="1632" y="2304"/>
              <a:ext cx="336" cy="336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zh-CN" sz="2400" b="1" dirty="0">
                  <a:latin typeface="Times New Roman" panose="02020603050405020304" pitchFamily="18" charset="0"/>
                </a:rPr>
                <a:t>1</a:t>
              </a:r>
              <a:endParaRPr lang="en-US" altLang="zh-CN" sz="2400" b="1" dirty="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18437" name="Object 2073"/>
          <p:cNvGraphicFramePr>
            <a:graphicFrameLocks noChangeAspect="1"/>
          </p:cNvGraphicFramePr>
          <p:nvPr/>
        </p:nvGraphicFramePr>
        <p:xfrm>
          <a:off x="837883" y="1796415"/>
          <a:ext cx="8001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9144000" imgH="762000" progId="Equation.3">
                  <p:embed/>
                </p:oleObj>
              </mc:Choice>
              <mc:Fallback>
                <p:oleObj name="" r:id="rId1" imgW="9144000" imgH="7620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7883" y="1796415"/>
                        <a:ext cx="8001000" cy="7620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 cap="flat" cmpd="sng">
                        <a:solidFill>
                          <a:schemeClr val="tx1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en-US" altLang="zh-CN"/>
              <a:t>Prewitt</a:t>
            </a:r>
            <a:r>
              <a:rPr lang="zh-CN" altLang="en-US"/>
              <a:t>算子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Sobel</a:t>
            </a:r>
            <a:r>
              <a:rPr lang="zh-CN" altLang="en-US" dirty="0">
                <a:sym typeface="+mn-ea"/>
              </a:rPr>
              <a:t>算子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考察它上下、左右邻点灰度的加权差。与之接近的邻点的权大：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463868" y="3237865"/>
          <a:ext cx="36576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" r:id="rId1" imgW="1828800" imgH="1447800" progId="Equation.3">
                  <p:embed/>
                </p:oleObj>
              </mc:Choice>
              <mc:Fallback>
                <p:oleObj name="" r:id="rId1" imgW="1828800" imgH="1447800" progId="Equation.3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3868" y="3237865"/>
                        <a:ext cx="3657600" cy="2133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4418330" y="3237865"/>
            <a:ext cx="4572000" cy="2032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 eaLnBrk="1" hangingPunct="1">
              <a:lnSpc>
                <a:spcPct val="90000"/>
              </a:lnSpc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黑体" panose="02010609060101010101" pitchFamily="49" charset="-122"/>
              </a:rPr>
              <a:t>特点：</a:t>
            </a:r>
            <a:endParaRPr lang="zh-CN" altLang="en-US" sz="2800" dirty="0">
              <a:solidFill>
                <a:srgbClr val="000000"/>
              </a:solidFill>
              <a:latin typeface="Tahoma" panose="020B0604030504040204" pitchFamily="34" charset="0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90000"/>
              </a:lnSpc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对</a:t>
            </a:r>
            <a:r>
              <a:rPr lang="en-US" altLang="zh-CN" sz="2400" dirty="0">
                <a:solidFill>
                  <a:srgbClr val="000000"/>
                </a:solidFill>
                <a:latin typeface="Tahoma" panose="020B0604030504040204" pitchFamily="34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邻域采用加权方法计算差分</a:t>
            </a:r>
            <a:endParaRPr lang="zh-CN" altLang="en-US" sz="24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742950" lvl="1" indent="-285750" eaLnBrk="1" hangingPunct="1">
              <a:lnSpc>
                <a:spcPct val="90000"/>
              </a:lnSpc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能进一步抑止噪声</a:t>
            </a:r>
            <a:endParaRPr lang="zh-CN" altLang="en-US" sz="24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742950" lvl="1" indent="-285750" eaLnBrk="1" hangingPunct="1">
              <a:lnSpc>
                <a:spcPct val="90000"/>
              </a:lnSpc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但检测的边缘较宽</a:t>
            </a:r>
            <a:endParaRPr lang="zh-CN" altLang="en-US" sz="24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Prewitt vs Sobel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150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075113"/>
            <a:ext cx="8382000" cy="2622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95400"/>
            <a:ext cx="8291513" cy="2622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举例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698500" y="5791200"/>
            <a:ext cx="745553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Which one is the gradient in the x-direction (resp.</a:t>
            </a:r>
            <a:r>
              <a:rPr sz="2400" spc="8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y-direction)?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4"/>
          <p:cNvSpPr/>
          <p:nvPr/>
        </p:nvSpPr>
        <p:spPr>
          <a:xfrm>
            <a:off x="1721485" y="1137920"/>
            <a:ext cx="5176520" cy="44056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>
                <a:sym typeface="+mn-ea"/>
              </a:rPr>
              <a:t>拉普拉斯</a:t>
            </a:r>
            <a:r>
              <a:rPr lang="zh-CN" altLang="en-US" dirty="0"/>
              <a:t>算子</a:t>
            </a:r>
            <a:endParaRPr lang="zh-CN" altLang="en-US" dirty="0"/>
          </a:p>
        </p:txBody>
      </p:sp>
      <p:sp>
        <p:nvSpPr>
          <p:cNvPr id="25603" name="Rectangle 3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sz="3600" dirty="0">
                <a:solidFill>
                  <a:srgbClr val="0033CC"/>
                </a:solidFill>
                <a:ea typeface="黑体" panose="02010609060101010101" pitchFamily="49" charset="-122"/>
              </a:rPr>
              <a:t>二阶微分：</a:t>
            </a:r>
            <a:r>
              <a:rPr lang="zh-CN" altLang="en-US" sz="3600" dirty="0"/>
              <a:t>通过拉普拉斯来计算</a:t>
            </a:r>
            <a:endParaRPr lang="zh-CN" altLang="en-US" dirty="0"/>
          </a:p>
          <a:p>
            <a:pPr lvl="1">
              <a:lnSpc>
                <a:spcPct val="90000"/>
              </a:lnSpc>
            </a:pPr>
            <a:r>
              <a:rPr lang="zh-CN" altLang="en-US" sz="3200" dirty="0">
                <a:solidFill>
                  <a:srgbClr val="FF0000"/>
                </a:solidFill>
                <a:ea typeface="华文楷体" pitchFamily="2" charset="-122"/>
              </a:rPr>
              <a:t>特点：</a:t>
            </a:r>
            <a:r>
              <a:rPr lang="zh-CN" altLang="en-US" sz="3200" dirty="0"/>
              <a:t>二阶微分在陡然变亮的一边是正的，在变亮陡然放缓的一边是负的。常数部分为零。</a:t>
            </a:r>
            <a:endParaRPr lang="zh-CN" altLang="en-US" sz="3200" dirty="0"/>
          </a:p>
          <a:p>
            <a:pPr lvl="1" algn="just">
              <a:lnSpc>
                <a:spcPct val="90000"/>
              </a:lnSpc>
            </a:pPr>
            <a:r>
              <a:rPr lang="zh-CN" altLang="en-US" sz="3200" dirty="0">
                <a:solidFill>
                  <a:srgbClr val="FF0000"/>
                </a:solidFill>
                <a:ea typeface="华文楷体" pitchFamily="2" charset="-122"/>
              </a:rPr>
              <a:t>用途：</a:t>
            </a:r>
            <a:endParaRPr lang="zh-CN" altLang="en-US" sz="3200" dirty="0">
              <a:solidFill>
                <a:srgbClr val="FF0000"/>
              </a:solidFill>
              <a:ea typeface="华文楷体" pitchFamily="2" charset="-122"/>
            </a:endParaRPr>
          </a:p>
          <a:p>
            <a:pPr lvl="2"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3200" dirty="0"/>
              <a:t>1</a:t>
            </a:r>
            <a:r>
              <a:rPr lang="zh-CN" altLang="en-US" sz="3200" dirty="0"/>
              <a:t>）二次导数的符号，用于确定边上的像素是在亮的一边，还是暗的一边。</a:t>
            </a:r>
            <a:endParaRPr lang="zh-CN" altLang="en-US" sz="3200" dirty="0"/>
          </a:p>
          <a:p>
            <a:pPr lvl="2" algn="just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3200" dirty="0"/>
              <a:t>2</a:t>
            </a:r>
            <a:r>
              <a:rPr lang="zh-CN" altLang="en-US" sz="3200" dirty="0"/>
              <a:t>）</a:t>
            </a:r>
            <a:r>
              <a:rPr lang="en-US" altLang="zh-CN" sz="3200" dirty="0"/>
              <a:t>0</a:t>
            </a:r>
            <a:r>
              <a:rPr lang="zh-CN" altLang="en-US" sz="3200" dirty="0"/>
              <a:t>跨越，确定边的准确位置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6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241550" y="1639570"/>
            <a:ext cx="4887595" cy="4517390"/>
          </a:xfrm>
        </p:spPr>
      </p:pic>
      <p:sp>
        <p:nvSpPr>
          <p:cNvPr id="26627" name="Text Box 3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b" anchorCtr="0"/>
          <a:lstStyle/>
          <a:p>
            <a:pPr algn="just" eaLnBrk="1" hangingPunct="1">
              <a:spcBef>
                <a:spcPct val="50000"/>
              </a:spcBef>
            </a:pPr>
            <a:r>
              <a:rPr lang="zh-CN" altLang="en-US" sz="40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二</a:t>
            </a:r>
            <a:r>
              <a:rPr lang="en-US" altLang="zh-CN" sz="40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. </a:t>
            </a:r>
            <a:r>
              <a:rPr lang="zh-CN" altLang="en-US" sz="40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二阶差分算子</a:t>
            </a:r>
            <a:endParaRPr lang="zh-CN" altLang="en-US" sz="40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9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4000" dirty="0">
                <a:solidFill>
                  <a:srgbClr val="FF0000"/>
                </a:solidFill>
                <a:ea typeface="隶书" pitchFamily="49" charset="-122"/>
              </a:rPr>
              <a:t>拉普拉斯算子</a:t>
            </a:r>
            <a:endParaRPr lang="zh-CN" altLang="en-US" sz="4000" dirty="0">
              <a:solidFill>
                <a:srgbClr val="FF0000"/>
              </a:solidFill>
              <a:ea typeface="隶书" pitchFamily="49" charset="-122"/>
            </a:endParaRPr>
          </a:p>
        </p:txBody>
      </p:sp>
      <p:sp>
        <p:nvSpPr>
          <p:cNvPr id="27651" name="Rectangle 40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>
                <a:solidFill>
                  <a:srgbClr val="0033CC"/>
                </a:solidFill>
                <a:ea typeface="黑体" panose="02010609060101010101" pitchFamily="49" charset="-122"/>
              </a:rPr>
              <a:t>定义：</a:t>
            </a:r>
            <a:endParaRPr lang="zh-CN" altLang="en-US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lvl="1"/>
            <a:r>
              <a:rPr lang="zh-CN" altLang="en-US" dirty="0"/>
              <a:t>二维函数</a:t>
            </a:r>
            <a:r>
              <a:rPr lang="en-US" altLang="zh-CN" dirty="0"/>
              <a:t>f(x,y)</a:t>
            </a:r>
            <a:r>
              <a:rPr lang="zh-CN" altLang="en-US" dirty="0"/>
              <a:t>的拉普拉斯算子是一个二阶的微分，定义为： </a:t>
            </a:r>
            <a:r>
              <a:rPr lang="zh-CN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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f = [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f / x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 , 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f / y</a:t>
            </a:r>
            <a:r>
              <a:rPr lang="en-US" altLang="zh-CN" baseline="30000" dirty="0">
                <a:solidFill>
                  <a:srgbClr val="FF0000"/>
                </a:solidFill>
                <a:sym typeface="Symbol" panose="05050102010706020507" pitchFamily="18" charset="2"/>
              </a:rPr>
              <a:t>2</a:t>
            </a:r>
            <a:r>
              <a:rPr lang="en-US" altLang="zh-CN" dirty="0">
                <a:solidFill>
                  <a:srgbClr val="FF0000"/>
                </a:solidFill>
                <a:sym typeface="Symbol" panose="05050102010706020507" pitchFamily="18" charset="2"/>
              </a:rPr>
              <a:t>]</a:t>
            </a:r>
            <a:endParaRPr lang="en-US" altLang="zh-CN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r>
              <a:rPr lang="zh-CN" altLang="en-US" dirty="0">
                <a:solidFill>
                  <a:srgbClr val="0033CC"/>
                </a:solidFill>
                <a:ea typeface="黑体" panose="02010609060101010101" pitchFamily="49" charset="-122"/>
              </a:rPr>
              <a:t>离散形式：</a:t>
            </a:r>
            <a:endParaRPr lang="zh-CN" altLang="en-US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endParaRPr lang="zh-CN" altLang="en-US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0033CC"/>
                </a:solidFill>
                <a:ea typeface="黑体" panose="02010609060101010101" pitchFamily="49" charset="-122"/>
              </a:rPr>
              <a:t>模板：</a:t>
            </a:r>
            <a:endParaRPr lang="zh-CN" altLang="en-US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lvl="1"/>
            <a:r>
              <a:rPr lang="zh-CN" altLang="en-US" dirty="0"/>
              <a:t>可以用多种方式被表示为数字形式。对于一个</a:t>
            </a:r>
            <a:r>
              <a:rPr lang="en-US" altLang="zh-CN" dirty="0"/>
              <a:t>3x3</a:t>
            </a:r>
            <a:r>
              <a:rPr lang="zh-CN" altLang="en-US" dirty="0"/>
              <a:t>的区域，经验上被推荐最多的形式是：			</a:t>
            </a:r>
            <a:endParaRPr lang="zh-CN" altLang="en-US" dirty="0"/>
          </a:p>
        </p:txBody>
      </p:sp>
      <p:graphicFrame>
        <p:nvGraphicFramePr>
          <p:cNvPr id="27652" name="Object 42"/>
          <p:cNvGraphicFramePr>
            <a:graphicFrameLocks noChangeAspect="1"/>
          </p:cNvGraphicFramePr>
          <p:nvPr/>
        </p:nvGraphicFramePr>
        <p:xfrm>
          <a:off x="1587500" y="3569018"/>
          <a:ext cx="674052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" r:id="rId1" imgW="7239000" imgH="355600" progId="Equation.3">
                  <p:embed/>
                </p:oleObj>
              </mc:Choice>
              <mc:Fallback>
                <p:oleObj name="" r:id="rId1" imgW="7239000" imgH="355600" progId="Equation.3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587500" y="3569018"/>
                        <a:ext cx="6740525" cy="42703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4000" dirty="0">
                <a:solidFill>
                  <a:srgbClr val="FF0000"/>
                </a:solidFill>
                <a:ea typeface="隶书" pitchFamily="49" charset="-122"/>
              </a:rPr>
              <a:t>拉普拉斯算子</a:t>
            </a:r>
            <a:endParaRPr lang="zh-CN" altLang="en-US" sz="4000" dirty="0">
              <a:solidFill>
                <a:srgbClr val="FF0000"/>
              </a:solidFill>
              <a:ea typeface="隶书" pitchFamily="49" charset="-122"/>
            </a:endParaRP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>
          <a:xfrm>
            <a:off x="381000" y="3657600"/>
            <a:ext cx="8153400" cy="2743200"/>
          </a:xfrm>
        </p:spPr>
        <p:txBody>
          <a:bodyPr vert="horz" wrap="square" lIns="91440" tIns="45720" rIns="91440" bIns="45720" anchor="t" anchorCtr="0"/>
          <a:lstStyle/>
          <a:p>
            <a:pPr>
              <a:buNone/>
            </a:pPr>
            <a:r>
              <a:rPr lang="en-US" altLang="zh-CN" dirty="0"/>
              <a:t>   </a:t>
            </a:r>
            <a:r>
              <a:rPr lang="zh-CN" altLang="en-US" dirty="0"/>
              <a:t>定义数字形式的拉普拉斯算子的基本要求是，作用于中心像素的系数是一个负数，而且其周围像素的系数为正数，系数之和为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zh-CN" altLang="en-US" b="1" dirty="0"/>
          </a:p>
        </p:txBody>
      </p:sp>
      <p:grpSp>
        <p:nvGrpSpPr>
          <p:cNvPr id="28676" name="Group 14"/>
          <p:cNvGrpSpPr/>
          <p:nvPr/>
        </p:nvGrpSpPr>
        <p:grpSpPr>
          <a:xfrm>
            <a:off x="3768725" y="1524000"/>
            <a:ext cx="1600200" cy="1600200"/>
            <a:chOff x="3840" y="2976"/>
            <a:chExt cx="1008" cy="1008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4176" y="2976"/>
              <a:ext cx="336" cy="336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176" y="3648"/>
              <a:ext cx="336" cy="336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4176" y="3312"/>
              <a:ext cx="336" cy="33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-4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512" y="2976"/>
              <a:ext cx="336" cy="336"/>
            </a:xfrm>
            <a:prstGeom prst="rect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512" y="3648"/>
              <a:ext cx="336" cy="336"/>
            </a:xfrm>
            <a:prstGeom prst="rect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4512" y="3312"/>
              <a:ext cx="336" cy="336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840" y="2976"/>
              <a:ext cx="336" cy="336"/>
            </a:xfrm>
            <a:prstGeom prst="rect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3840" y="3648"/>
              <a:ext cx="336" cy="336"/>
            </a:xfrm>
            <a:prstGeom prst="rect">
              <a:avLst/>
            </a:prstGeom>
            <a:solidFill>
              <a:srgbClr val="00E4A8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0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3840" y="3312"/>
              <a:ext cx="336" cy="336"/>
            </a:xfrm>
            <a:prstGeom prst="rect">
              <a:avLst/>
            </a:prstGeom>
            <a:solidFill>
              <a:srgbClr val="FF3399"/>
            </a:solidFill>
            <a:ln w="9525">
              <a:solidFill>
                <a:srgbClr val="000000"/>
              </a:solidFill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1</a:t>
              </a:r>
              <a:endParaRPr kumimoji="1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042988" y="1341438"/>
          <a:ext cx="3457575" cy="231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" r:id="rId1" imgW="1879600" imgH="1257300" progId="Equation.DSMT4">
                  <p:embed/>
                </p:oleObj>
              </mc:Choice>
              <mc:Fallback>
                <p:oleObj name="" r:id="rId1" imgW="1879600" imgH="1257300" progId="Equation.DSMT4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2988" y="1341438"/>
                        <a:ext cx="3457575" cy="23161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/>
          <p:nvPr/>
        </p:nvGrpSpPr>
        <p:grpSpPr>
          <a:xfrm>
            <a:off x="971550" y="1341438"/>
            <a:ext cx="3671888" cy="2232025"/>
            <a:chOff x="0" y="0"/>
            <a:chExt cx="20000" cy="20001"/>
          </a:xfrm>
        </p:grpSpPr>
        <p:sp>
          <p:nvSpPr>
            <p:cNvPr id="30831" name="Rectangle 5"/>
            <p:cNvSpPr/>
            <p:nvPr/>
          </p:nvSpPr>
          <p:spPr>
            <a:xfrm>
              <a:off x="0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2" name="Rectangle 6"/>
            <p:cNvSpPr/>
            <p:nvPr/>
          </p:nvSpPr>
          <p:spPr>
            <a:xfrm>
              <a:off x="2012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3" name="Rectangle 7"/>
            <p:cNvSpPr/>
            <p:nvPr/>
          </p:nvSpPr>
          <p:spPr>
            <a:xfrm>
              <a:off x="4018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4" name="Rectangle 8"/>
            <p:cNvSpPr/>
            <p:nvPr/>
          </p:nvSpPr>
          <p:spPr>
            <a:xfrm>
              <a:off x="6030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5" name="Rectangle 9"/>
            <p:cNvSpPr/>
            <p:nvPr/>
          </p:nvSpPr>
          <p:spPr>
            <a:xfrm>
              <a:off x="8036" y="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6" name="Rectangle 10"/>
            <p:cNvSpPr/>
            <p:nvPr/>
          </p:nvSpPr>
          <p:spPr>
            <a:xfrm>
              <a:off x="0" y="3341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7" name="Rectangle 11"/>
            <p:cNvSpPr/>
            <p:nvPr/>
          </p:nvSpPr>
          <p:spPr>
            <a:xfrm>
              <a:off x="2012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8" name="Rectangle 12"/>
            <p:cNvSpPr/>
            <p:nvPr/>
          </p:nvSpPr>
          <p:spPr>
            <a:xfrm>
              <a:off x="4018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39" name="Rectangle 13"/>
            <p:cNvSpPr/>
            <p:nvPr/>
          </p:nvSpPr>
          <p:spPr>
            <a:xfrm>
              <a:off x="6030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0" name="Rectangle 14"/>
            <p:cNvSpPr/>
            <p:nvPr/>
          </p:nvSpPr>
          <p:spPr>
            <a:xfrm>
              <a:off x="8036" y="333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1" name="Rectangle 15"/>
            <p:cNvSpPr/>
            <p:nvPr/>
          </p:nvSpPr>
          <p:spPr>
            <a:xfrm>
              <a:off x="0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2" name="Rectangle 16"/>
            <p:cNvSpPr/>
            <p:nvPr/>
          </p:nvSpPr>
          <p:spPr>
            <a:xfrm>
              <a:off x="2012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3" name="Rectangle 17"/>
            <p:cNvSpPr/>
            <p:nvPr/>
          </p:nvSpPr>
          <p:spPr>
            <a:xfrm>
              <a:off x="4018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4" name="Rectangle 18"/>
            <p:cNvSpPr/>
            <p:nvPr/>
          </p:nvSpPr>
          <p:spPr>
            <a:xfrm>
              <a:off x="6030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5" name="Rectangle 19"/>
            <p:cNvSpPr/>
            <p:nvPr/>
          </p:nvSpPr>
          <p:spPr>
            <a:xfrm>
              <a:off x="8036" y="6664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6" name="Rectangle 20"/>
            <p:cNvSpPr/>
            <p:nvPr/>
          </p:nvSpPr>
          <p:spPr>
            <a:xfrm>
              <a:off x="0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7" name="Rectangle 21"/>
            <p:cNvSpPr/>
            <p:nvPr/>
          </p:nvSpPr>
          <p:spPr>
            <a:xfrm>
              <a:off x="2012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8" name="Rectangle 22"/>
            <p:cNvSpPr/>
            <p:nvPr/>
          </p:nvSpPr>
          <p:spPr>
            <a:xfrm>
              <a:off x="4018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49" name="Rectangle 23"/>
            <p:cNvSpPr/>
            <p:nvPr/>
          </p:nvSpPr>
          <p:spPr>
            <a:xfrm>
              <a:off x="6030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0" name="Rectangle 24"/>
            <p:cNvSpPr/>
            <p:nvPr/>
          </p:nvSpPr>
          <p:spPr>
            <a:xfrm>
              <a:off x="8036" y="998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1" name="Rectangle 25"/>
            <p:cNvSpPr/>
            <p:nvPr/>
          </p:nvSpPr>
          <p:spPr>
            <a:xfrm>
              <a:off x="0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2" name="Rectangle 26"/>
            <p:cNvSpPr/>
            <p:nvPr/>
          </p:nvSpPr>
          <p:spPr>
            <a:xfrm>
              <a:off x="2012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3" name="Rectangle 27"/>
            <p:cNvSpPr/>
            <p:nvPr/>
          </p:nvSpPr>
          <p:spPr>
            <a:xfrm>
              <a:off x="4018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4" name="Rectangle 28"/>
            <p:cNvSpPr/>
            <p:nvPr/>
          </p:nvSpPr>
          <p:spPr>
            <a:xfrm>
              <a:off x="6030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5" name="Rectangle 29"/>
            <p:cNvSpPr/>
            <p:nvPr/>
          </p:nvSpPr>
          <p:spPr>
            <a:xfrm>
              <a:off x="8036" y="13318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6" name="Rectangle 30"/>
            <p:cNvSpPr/>
            <p:nvPr/>
          </p:nvSpPr>
          <p:spPr>
            <a:xfrm>
              <a:off x="0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7" name="Rectangle 31"/>
            <p:cNvSpPr/>
            <p:nvPr/>
          </p:nvSpPr>
          <p:spPr>
            <a:xfrm>
              <a:off x="2012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8" name="Rectangle 32"/>
            <p:cNvSpPr/>
            <p:nvPr/>
          </p:nvSpPr>
          <p:spPr>
            <a:xfrm>
              <a:off x="4018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59" name="Rectangle 33"/>
            <p:cNvSpPr/>
            <p:nvPr/>
          </p:nvSpPr>
          <p:spPr>
            <a:xfrm>
              <a:off x="6030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860" name="Rectangle 34"/>
            <p:cNvSpPr/>
            <p:nvPr/>
          </p:nvSpPr>
          <p:spPr>
            <a:xfrm>
              <a:off x="8036" y="1665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30861" name="Group 35"/>
            <p:cNvGrpSpPr/>
            <p:nvPr/>
          </p:nvGrpSpPr>
          <p:grpSpPr>
            <a:xfrm>
              <a:off x="9952" y="0"/>
              <a:ext cx="10048" cy="19991"/>
              <a:chOff x="0" y="0"/>
              <a:chExt cx="20001" cy="20003"/>
            </a:xfrm>
          </p:grpSpPr>
          <p:sp>
            <p:nvSpPr>
              <p:cNvPr id="30862" name="Rectangle 36"/>
              <p:cNvSpPr/>
              <p:nvPr/>
            </p:nvSpPr>
            <p:spPr>
              <a:xfrm>
                <a:off x="0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3" name="Rectangle 37"/>
              <p:cNvSpPr/>
              <p:nvPr/>
            </p:nvSpPr>
            <p:spPr>
              <a:xfrm>
                <a:off x="3993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4" name="Rectangle 38"/>
              <p:cNvSpPr/>
              <p:nvPr/>
            </p:nvSpPr>
            <p:spPr>
              <a:xfrm>
                <a:off x="7998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5" name="Rectangle 39"/>
              <p:cNvSpPr/>
              <p:nvPr/>
            </p:nvSpPr>
            <p:spPr>
              <a:xfrm>
                <a:off x="11991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6" name="Rectangle 40"/>
              <p:cNvSpPr/>
              <p:nvPr/>
            </p:nvSpPr>
            <p:spPr>
              <a:xfrm>
                <a:off x="15996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7" name="Rectangle 41"/>
              <p:cNvSpPr/>
              <p:nvPr/>
            </p:nvSpPr>
            <p:spPr>
              <a:xfrm>
                <a:off x="0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8" name="Rectangle 42"/>
              <p:cNvSpPr/>
              <p:nvPr/>
            </p:nvSpPr>
            <p:spPr>
              <a:xfrm>
                <a:off x="3993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69" name="Rectangle 43"/>
              <p:cNvSpPr/>
              <p:nvPr/>
            </p:nvSpPr>
            <p:spPr>
              <a:xfrm>
                <a:off x="7998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0" name="Rectangle 44"/>
              <p:cNvSpPr/>
              <p:nvPr/>
            </p:nvSpPr>
            <p:spPr>
              <a:xfrm>
                <a:off x="11991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1" name="Rectangle 45"/>
              <p:cNvSpPr/>
              <p:nvPr/>
            </p:nvSpPr>
            <p:spPr>
              <a:xfrm>
                <a:off x="15996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2" name="Rectangle 46"/>
              <p:cNvSpPr/>
              <p:nvPr/>
            </p:nvSpPr>
            <p:spPr>
              <a:xfrm>
                <a:off x="0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3" name="Rectangle 47"/>
              <p:cNvSpPr/>
              <p:nvPr/>
            </p:nvSpPr>
            <p:spPr>
              <a:xfrm>
                <a:off x="3993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4" name="Rectangle 48"/>
              <p:cNvSpPr/>
              <p:nvPr/>
            </p:nvSpPr>
            <p:spPr>
              <a:xfrm>
                <a:off x="7998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5" name="Rectangle 49"/>
              <p:cNvSpPr/>
              <p:nvPr/>
            </p:nvSpPr>
            <p:spPr>
              <a:xfrm>
                <a:off x="11991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6" name="Rectangle 50"/>
              <p:cNvSpPr/>
              <p:nvPr/>
            </p:nvSpPr>
            <p:spPr>
              <a:xfrm>
                <a:off x="15996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7" name="Rectangle 51"/>
              <p:cNvSpPr/>
              <p:nvPr/>
            </p:nvSpPr>
            <p:spPr>
              <a:xfrm>
                <a:off x="0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8" name="Rectangle 52"/>
              <p:cNvSpPr/>
              <p:nvPr/>
            </p:nvSpPr>
            <p:spPr>
              <a:xfrm>
                <a:off x="3993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79" name="Rectangle 53"/>
              <p:cNvSpPr/>
              <p:nvPr/>
            </p:nvSpPr>
            <p:spPr>
              <a:xfrm>
                <a:off x="7998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0" name="Rectangle 54"/>
              <p:cNvSpPr/>
              <p:nvPr/>
            </p:nvSpPr>
            <p:spPr>
              <a:xfrm>
                <a:off x="11991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1" name="Rectangle 55"/>
              <p:cNvSpPr/>
              <p:nvPr/>
            </p:nvSpPr>
            <p:spPr>
              <a:xfrm>
                <a:off x="15996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2" name="Rectangle 56"/>
              <p:cNvSpPr/>
              <p:nvPr/>
            </p:nvSpPr>
            <p:spPr>
              <a:xfrm>
                <a:off x="0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3" name="Rectangle 57"/>
              <p:cNvSpPr/>
              <p:nvPr/>
            </p:nvSpPr>
            <p:spPr>
              <a:xfrm>
                <a:off x="3993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4" name="Rectangle 58"/>
              <p:cNvSpPr/>
              <p:nvPr/>
            </p:nvSpPr>
            <p:spPr>
              <a:xfrm>
                <a:off x="7998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5" name="Rectangle 59"/>
              <p:cNvSpPr/>
              <p:nvPr/>
            </p:nvSpPr>
            <p:spPr>
              <a:xfrm>
                <a:off x="11991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6" name="Rectangle 60"/>
              <p:cNvSpPr/>
              <p:nvPr/>
            </p:nvSpPr>
            <p:spPr>
              <a:xfrm>
                <a:off x="15996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7" name="Rectangle 61"/>
              <p:cNvSpPr/>
              <p:nvPr/>
            </p:nvSpPr>
            <p:spPr>
              <a:xfrm>
                <a:off x="0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8" name="Rectangle 62"/>
              <p:cNvSpPr/>
              <p:nvPr/>
            </p:nvSpPr>
            <p:spPr>
              <a:xfrm>
                <a:off x="3993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89" name="Rectangle 63"/>
              <p:cNvSpPr/>
              <p:nvPr/>
            </p:nvSpPr>
            <p:spPr>
              <a:xfrm>
                <a:off x="7998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90" name="Rectangle 64"/>
              <p:cNvSpPr/>
              <p:nvPr/>
            </p:nvSpPr>
            <p:spPr>
              <a:xfrm>
                <a:off x="11991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91" name="Rectangle 65"/>
              <p:cNvSpPr/>
              <p:nvPr/>
            </p:nvSpPr>
            <p:spPr>
              <a:xfrm>
                <a:off x="15996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</p:grpSp>
      </p:grpSp>
      <p:sp>
        <p:nvSpPr>
          <p:cNvPr id="30724" name="Rectangle 66"/>
          <p:cNvSpPr/>
          <p:nvPr/>
        </p:nvSpPr>
        <p:spPr>
          <a:xfrm>
            <a:off x="0" y="3290888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zh-CN" sz="24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19523" name="Group 67"/>
          <p:cNvGraphicFramePr>
            <a:graphicFrameLocks noGrp="1"/>
          </p:cNvGraphicFramePr>
          <p:nvPr/>
        </p:nvGraphicFramePr>
        <p:xfrm>
          <a:off x="5148263" y="2060575"/>
          <a:ext cx="3455987" cy="504825"/>
        </p:xfrm>
        <a:graphic>
          <a:graphicData uri="http://schemas.openxmlformats.org/drawingml/2006/table">
            <a:tbl>
              <a:tblPr/>
              <a:tblGrid>
                <a:gridCol w="381000"/>
                <a:gridCol w="425450"/>
                <a:gridCol w="411162"/>
                <a:gridCol w="427038"/>
                <a:gridCol w="471487"/>
                <a:gridCol w="503238"/>
                <a:gridCol w="409575"/>
                <a:gridCol w="427037"/>
              </a:tblGrid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-6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543" name="Object 87"/>
          <p:cNvGraphicFramePr>
            <a:graphicFrameLocks noChangeAspect="1"/>
          </p:cNvGraphicFramePr>
          <p:nvPr/>
        </p:nvGraphicFramePr>
        <p:xfrm>
          <a:off x="1038225" y="4005263"/>
          <a:ext cx="3462338" cy="231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" r:id="rId3" imgW="1879600" imgH="1257300" progId="Equation.DSMT4">
                  <p:embed/>
                </p:oleObj>
              </mc:Choice>
              <mc:Fallback>
                <p:oleObj name="" r:id="rId3" imgW="1879600" imgH="1257300" progId="Equation.DSMT4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8225" y="4005263"/>
                        <a:ext cx="3462338" cy="23193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88"/>
          <p:cNvGrpSpPr/>
          <p:nvPr/>
        </p:nvGrpSpPr>
        <p:grpSpPr>
          <a:xfrm>
            <a:off x="971550" y="4005263"/>
            <a:ext cx="3671888" cy="2232025"/>
            <a:chOff x="0" y="0"/>
            <a:chExt cx="20000" cy="20001"/>
          </a:xfrm>
        </p:grpSpPr>
        <p:sp>
          <p:nvSpPr>
            <p:cNvPr id="30770" name="Rectangle 89"/>
            <p:cNvSpPr/>
            <p:nvPr/>
          </p:nvSpPr>
          <p:spPr>
            <a:xfrm>
              <a:off x="0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1" name="Rectangle 90"/>
            <p:cNvSpPr/>
            <p:nvPr/>
          </p:nvSpPr>
          <p:spPr>
            <a:xfrm>
              <a:off x="2012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2" name="Rectangle 91"/>
            <p:cNvSpPr/>
            <p:nvPr/>
          </p:nvSpPr>
          <p:spPr>
            <a:xfrm>
              <a:off x="4018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3" name="Rectangle 92"/>
            <p:cNvSpPr/>
            <p:nvPr/>
          </p:nvSpPr>
          <p:spPr>
            <a:xfrm>
              <a:off x="6030" y="1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4" name="Rectangle 93"/>
            <p:cNvSpPr/>
            <p:nvPr/>
          </p:nvSpPr>
          <p:spPr>
            <a:xfrm>
              <a:off x="8036" y="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5" name="Rectangle 94"/>
            <p:cNvSpPr/>
            <p:nvPr/>
          </p:nvSpPr>
          <p:spPr>
            <a:xfrm>
              <a:off x="0" y="3341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6" name="Rectangle 95"/>
            <p:cNvSpPr/>
            <p:nvPr/>
          </p:nvSpPr>
          <p:spPr>
            <a:xfrm>
              <a:off x="2012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7" name="Rectangle 96"/>
            <p:cNvSpPr/>
            <p:nvPr/>
          </p:nvSpPr>
          <p:spPr>
            <a:xfrm>
              <a:off x="4018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8" name="Rectangle 97"/>
            <p:cNvSpPr/>
            <p:nvPr/>
          </p:nvSpPr>
          <p:spPr>
            <a:xfrm>
              <a:off x="6030" y="334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79" name="Rectangle 98"/>
            <p:cNvSpPr/>
            <p:nvPr/>
          </p:nvSpPr>
          <p:spPr>
            <a:xfrm>
              <a:off x="8036" y="3332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0" name="Rectangle 99"/>
            <p:cNvSpPr/>
            <p:nvPr/>
          </p:nvSpPr>
          <p:spPr>
            <a:xfrm>
              <a:off x="0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1" name="Rectangle 100"/>
            <p:cNvSpPr/>
            <p:nvPr/>
          </p:nvSpPr>
          <p:spPr>
            <a:xfrm>
              <a:off x="2012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2" name="Rectangle 101"/>
            <p:cNvSpPr/>
            <p:nvPr/>
          </p:nvSpPr>
          <p:spPr>
            <a:xfrm>
              <a:off x="4018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3" name="Rectangle 102"/>
            <p:cNvSpPr/>
            <p:nvPr/>
          </p:nvSpPr>
          <p:spPr>
            <a:xfrm>
              <a:off x="6030" y="6673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4" name="Rectangle 103"/>
            <p:cNvSpPr/>
            <p:nvPr/>
          </p:nvSpPr>
          <p:spPr>
            <a:xfrm>
              <a:off x="8036" y="6664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5" name="Rectangle 104"/>
            <p:cNvSpPr/>
            <p:nvPr/>
          </p:nvSpPr>
          <p:spPr>
            <a:xfrm>
              <a:off x="0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6" name="Rectangle 105"/>
            <p:cNvSpPr/>
            <p:nvPr/>
          </p:nvSpPr>
          <p:spPr>
            <a:xfrm>
              <a:off x="2012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7" name="Rectangle 106"/>
            <p:cNvSpPr/>
            <p:nvPr/>
          </p:nvSpPr>
          <p:spPr>
            <a:xfrm>
              <a:off x="4018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8" name="Rectangle 107"/>
            <p:cNvSpPr/>
            <p:nvPr/>
          </p:nvSpPr>
          <p:spPr>
            <a:xfrm>
              <a:off x="6030" y="999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89" name="Rectangle 108"/>
            <p:cNvSpPr/>
            <p:nvPr/>
          </p:nvSpPr>
          <p:spPr>
            <a:xfrm>
              <a:off x="8036" y="9986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0" name="Rectangle 109"/>
            <p:cNvSpPr/>
            <p:nvPr/>
          </p:nvSpPr>
          <p:spPr>
            <a:xfrm>
              <a:off x="0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1" name="Rectangle 110"/>
            <p:cNvSpPr/>
            <p:nvPr/>
          </p:nvSpPr>
          <p:spPr>
            <a:xfrm>
              <a:off x="2012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2" name="Rectangle 111"/>
            <p:cNvSpPr/>
            <p:nvPr/>
          </p:nvSpPr>
          <p:spPr>
            <a:xfrm>
              <a:off x="4018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3" name="Rectangle 112"/>
            <p:cNvSpPr/>
            <p:nvPr/>
          </p:nvSpPr>
          <p:spPr>
            <a:xfrm>
              <a:off x="6030" y="13327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4" name="Rectangle 113"/>
            <p:cNvSpPr/>
            <p:nvPr/>
          </p:nvSpPr>
          <p:spPr>
            <a:xfrm>
              <a:off x="8036" y="13318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5" name="Rectangle 114"/>
            <p:cNvSpPr/>
            <p:nvPr/>
          </p:nvSpPr>
          <p:spPr>
            <a:xfrm>
              <a:off x="0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6" name="Rectangle 115"/>
            <p:cNvSpPr/>
            <p:nvPr/>
          </p:nvSpPr>
          <p:spPr>
            <a:xfrm>
              <a:off x="2012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7" name="Rectangle 116"/>
            <p:cNvSpPr/>
            <p:nvPr/>
          </p:nvSpPr>
          <p:spPr>
            <a:xfrm>
              <a:off x="4018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8" name="Rectangle 117"/>
            <p:cNvSpPr/>
            <p:nvPr/>
          </p:nvSpPr>
          <p:spPr>
            <a:xfrm>
              <a:off x="6030" y="16659"/>
              <a:ext cx="2012" cy="3342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sp>
          <p:nvSpPr>
            <p:cNvPr id="30799" name="Rectangle 118"/>
            <p:cNvSpPr/>
            <p:nvPr/>
          </p:nvSpPr>
          <p:spPr>
            <a:xfrm>
              <a:off x="8036" y="16650"/>
              <a:ext cx="2012" cy="334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 dirty="0"/>
            </a:p>
          </p:txBody>
        </p:sp>
        <p:grpSp>
          <p:nvGrpSpPr>
            <p:cNvPr id="30800" name="Group 119"/>
            <p:cNvGrpSpPr/>
            <p:nvPr/>
          </p:nvGrpSpPr>
          <p:grpSpPr>
            <a:xfrm>
              <a:off x="9952" y="0"/>
              <a:ext cx="10048" cy="19991"/>
              <a:chOff x="0" y="0"/>
              <a:chExt cx="20001" cy="20003"/>
            </a:xfrm>
          </p:grpSpPr>
          <p:sp>
            <p:nvSpPr>
              <p:cNvPr id="30801" name="Rectangle 120"/>
              <p:cNvSpPr/>
              <p:nvPr/>
            </p:nvSpPr>
            <p:spPr>
              <a:xfrm>
                <a:off x="0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2" name="Rectangle 121"/>
              <p:cNvSpPr/>
              <p:nvPr/>
            </p:nvSpPr>
            <p:spPr>
              <a:xfrm>
                <a:off x="3993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3" name="Rectangle 122"/>
              <p:cNvSpPr/>
              <p:nvPr/>
            </p:nvSpPr>
            <p:spPr>
              <a:xfrm>
                <a:off x="7998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4" name="Rectangle 123"/>
              <p:cNvSpPr/>
              <p:nvPr/>
            </p:nvSpPr>
            <p:spPr>
              <a:xfrm>
                <a:off x="11991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5" name="Rectangle 124"/>
              <p:cNvSpPr/>
              <p:nvPr/>
            </p:nvSpPr>
            <p:spPr>
              <a:xfrm>
                <a:off x="15996" y="0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6" name="Rectangle 125"/>
              <p:cNvSpPr/>
              <p:nvPr/>
            </p:nvSpPr>
            <p:spPr>
              <a:xfrm>
                <a:off x="0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7" name="Rectangle 126"/>
              <p:cNvSpPr/>
              <p:nvPr/>
            </p:nvSpPr>
            <p:spPr>
              <a:xfrm>
                <a:off x="3993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8" name="Rectangle 127"/>
              <p:cNvSpPr/>
              <p:nvPr/>
            </p:nvSpPr>
            <p:spPr>
              <a:xfrm>
                <a:off x="7998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09" name="Rectangle 128"/>
              <p:cNvSpPr/>
              <p:nvPr/>
            </p:nvSpPr>
            <p:spPr>
              <a:xfrm>
                <a:off x="11991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0" name="Rectangle 129"/>
              <p:cNvSpPr/>
              <p:nvPr/>
            </p:nvSpPr>
            <p:spPr>
              <a:xfrm>
                <a:off x="15996" y="3334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1" name="Rectangle 130"/>
              <p:cNvSpPr/>
              <p:nvPr/>
            </p:nvSpPr>
            <p:spPr>
              <a:xfrm>
                <a:off x="0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2" name="Rectangle 131"/>
              <p:cNvSpPr/>
              <p:nvPr/>
            </p:nvSpPr>
            <p:spPr>
              <a:xfrm>
                <a:off x="3993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3" name="Rectangle 132"/>
              <p:cNvSpPr/>
              <p:nvPr/>
            </p:nvSpPr>
            <p:spPr>
              <a:xfrm>
                <a:off x="7998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4" name="Rectangle 133"/>
              <p:cNvSpPr/>
              <p:nvPr/>
            </p:nvSpPr>
            <p:spPr>
              <a:xfrm>
                <a:off x="11991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5" name="Rectangle 134"/>
              <p:cNvSpPr/>
              <p:nvPr/>
            </p:nvSpPr>
            <p:spPr>
              <a:xfrm>
                <a:off x="15996" y="6668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6" name="Rectangle 135"/>
              <p:cNvSpPr/>
              <p:nvPr/>
            </p:nvSpPr>
            <p:spPr>
              <a:xfrm>
                <a:off x="0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7" name="Rectangle 136"/>
              <p:cNvSpPr/>
              <p:nvPr/>
            </p:nvSpPr>
            <p:spPr>
              <a:xfrm>
                <a:off x="3993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8" name="Rectangle 137"/>
              <p:cNvSpPr/>
              <p:nvPr/>
            </p:nvSpPr>
            <p:spPr>
              <a:xfrm>
                <a:off x="7998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19" name="Rectangle 138"/>
              <p:cNvSpPr/>
              <p:nvPr/>
            </p:nvSpPr>
            <p:spPr>
              <a:xfrm>
                <a:off x="11991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0" name="Rectangle 139"/>
              <p:cNvSpPr/>
              <p:nvPr/>
            </p:nvSpPr>
            <p:spPr>
              <a:xfrm>
                <a:off x="15996" y="9992"/>
                <a:ext cx="4005" cy="3344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1" name="Rectangle 140"/>
              <p:cNvSpPr/>
              <p:nvPr/>
            </p:nvSpPr>
            <p:spPr>
              <a:xfrm>
                <a:off x="0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2" name="Rectangle 141"/>
              <p:cNvSpPr/>
              <p:nvPr/>
            </p:nvSpPr>
            <p:spPr>
              <a:xfrm>
                <a:off x="3993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3" name="Rectangle 142"/>
              <p:cNvSpPr/>
              <p:nvPr/>
            </p:nvSpPr>
            <p:spPr>
              <a:xfrm>
                <a:off x="7998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4" name="Rectangle 143"/>
              <p:cNvSpPr/>
              <p:nvPr/>
            </p:nvSpPr>
            <p:spPr>
              <a:xfrm>
                <a:off x="11991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5" name="Rectangle 144"/>
              <p:cNvSpPr/>
              <p:nvPr/>
            </p:nvSpPr>
            <p:spPr>
              <a:xfrm>
                <a:off x="15996" y="13326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6" name="Rectangle 145"/>
              <p:cNvSpPr/>
              <p:nvPr/>
            </p:nvSpPr>
            <p:spPr>
              <a:xfrm>
                <a:off x="0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7" name="Rectangle 146"/>
              <p:cNvSpPr/>
              <p:nvPr/>
            </p:nvSpPr>
            <p:spPr>
              <a:xfrm>
                <a:off x="3993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8" name="Rectangle 147"/>
              <p:cNvSpPr/>
              <p:nvPr/>
            </p:nvSpPr>
            <p:spPr>
              <a:xfrm>
                <a:off x="7998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29" name="Rectangle 148"/>
              <p:cNvSpPr/>
              <p:nvPr/>
            </p:nvSpPr>
            <p:spPr>
              <a:xfrm>
                <a:off x="11991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  <p:sp>
            <p:nvSpPr>
              <p:cNvPr id="30830" name="Rectangle 149"/>
              <p:cNvSpPr/>
              <p:nvPr/>
            </p:nvSpPr>
            <p:spPr>
              <a:xfrm>
                <a:off x="15996" y="16660"/>
                <a:ext cx="4005" cy="3343"/>
              </a:xfrm>
              <a:prstGeom prst="rect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85000"/>
                  <a:buFont typeface="Wingdings" panose="05000000000000000000" pitchFamily="2" charset="2"/>
                  <a:buChar char="Ø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95000"/>
                  <a:buFont typeface="Wingdings 2" pitchFamily="18" charset="2"/>
                  <a:buChar char="¡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 2" pitchFamily="18" charset="2"/>
                  <a:buChar char="¡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zh-CN" altLang="en-US" sz="1800" dirty="0"/>
              </a:p>
            </p:txBody>
          </p:sp>
        </p:grpSp>
      </p:grpSp>
      <p:sp>
        <p:nvSpPr>
          <p:cNvPr id="30747" name="Rectangle 150"/>
          <p:cNvSpPr/>
          <p:nvPr/>
        </p:nvSpPr>
        <p:spPr>
          <a:xfrm>
            <a:off x="0" y="2800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sp>
        <p:nvSpPr>
          <p:cNvPr id="30748" name="Rectangle 151"/>
          <p:cNvSpPr/>
          <p:nvPr/>
        </p:nvSpPr>
        <p:spPr>
          <a:xfrm>
            <a:off x="0" y="2800350"/>
            <a:ext cx="9144000" cy="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anose="05000000000000000000" pitchFamily="2" charset="2"/>
              <a:buChar char="Ø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 2" pitchFamily="18" charset="2"/>
              <a:buChar char="¡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Ø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 2" pitchFamily="18" charset="2"/>
              <a:buChar char="¡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 dirty="0"/>
          </a:p>
        </p:txBody>
      </p:sp>
      <p:graphicFrame>
        <p:nvGraphicFramePr>
          <p:cNvPr id="19608" name="Group 152"/>
          <p:cNvGraphicFramePr>
            <a:graphicFrameLocks noGrp="1"/>
          </p:cNvGraphicFramePr>
          <p:nvPr/>
        </p:nvGraphicFramePr>
        <p:xfrm>
          <a:off x="5148263" y="4437063"/>
          <a:ext cx="3527425" cy="457200"/>
        </p:xfrm>
        <a:graphic>
          <a:graphicData uri="http://schemas.openxmlformats.org/drawingml/2006/table">
            <a:tbl>
              <a:tblPr/>
              <a:tblGrid>
                <a:gridCol w="388937"/>
                <a:gridCol w="434975"/>
                <a:gridCol w="419100"/>
                <a:gridCol w="434975"/>
                <a:gridCol w="482600"/>
                <a:gridCol w="512763"/>
                <a:gridCol w="419100"/>
                <a:gridCol w="434975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-3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6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4000" dirty="0">
                <a:solidFill>
                  <a:srgbClr val="FF0000"/>
                </a:solidFill>
                <a:ea typeface="隶书" pitchFamily="49" charset="-122"/>
              </a:rPr>
              <a:t>拉普拉斯算子</a:t>
            </a:r>
            <a:endParaRPr lang="zh-CN" altLang="en-US" sz="4000" dirty="0">
              <a:solidFill>
                <a:srgbClr val="FF0000"/>
              </a:solidFill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sz="4000" dirty="0">
                <a:solidFill>
                  <a:srgbClr val="FF0000"/>
                </a:solidFill>
                <a:ea typeface="隶书" pitchFamily="49" charset="-122"/>
              </a:rPr>
              <a:t>拉普拉斯算子</a:t>
            </a:r>
            <a:endParaRPr lang="zh-CN" altLang="en-US" sz="4000" dirty="0">
              <a:solidFill>
                <a:srgbClr val="FF0000"/>
              </a:solidFill>
              <a:ea typeface="隶书" pitchFamily="49" charset="-122"/>
            </a:endParaRPr>
          </a:p>
        </p:txBody>
      </p:sp>
      <p:sp>
        <p:nvSpPr>
          <p:cNvPr id="31747" name="Rectangle 3"/>
          <p:cNvSpPr>
            <a:spLocks noGrp="1"/>
          </p:cNvSpPr>
          <p:nvPr>
            <p:ph idx="1"/>
          </p:nvPr>
        </p:nvSpPr>
        <p:spPr>
          <a:xfrm>
            <a:off x="609600" y="1371600"/>
            <a:ext cx="8305800" cy="4114800"/>
          </a:xfrm>
        </p:spPr>
        <p:txBody>
          <a:bodyPr vert="horz" wrap="square" lIns="91440" tIns="45720" rIns="91440" bIns="45720" anchor="t" anchorCtr="0"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0033CC"/>
                </a:solidFill>
                <a:ea typeface="黑体" panose="02010609060101010101" pitchFamily="49" charset="-122"/>
              </a:rPr>
              <a:t>拉普拉斯算子的分析：</a:t>
            </a:r>
            <a:endParaRPr lang="zh-CN" altLang="en-US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lvl="1" algn="just">
              <a:lnSpc>
                <a:spcPct val="90000"/>
              </a:lnSpc>
            </a:pPr>
            <a:r>
              <a:rPr lang="zh-CN" altLang="en-US" sz="3200" dirty="0">
                <a:solidFill>
                  <a:srgbClr val="FF0000"/>
                </a:solidFill>
                <a:ea typeface="华文楷体" pitchFamily="2" charset="-122"/>
              </a:rPr>
              <a:t>优点：</a:t>
            </a:r>
            <a:endParaRPr lang="zh-CN" altLang="en-US" sz="3200" dirty="0">
              <a:solidFill>
                <a:srgbClr val="FF0000"/>
              </a:solidFill>
              <a:ea typeface="华文楷体" pitchFamily="2" charset="-122"/>
            </a:endParaRPr>
          </a:p>
          <a:p>
            <a:pPr lvl="2" algn="just">
              <a:lnSpc>
                <a:spcPct val="90000"/>
              </a:lnSpc>
            </a:pPr>
            <a:r>
              <a:rPr lang="zh-CN" altLang="en-US" sz="2800" dirty="0"/>
              <a:t>各向同性、线性和位移不变的；</a:t>
            </a:r>
            <a:endParaRPr lang="zh-CN" altLang="en-US" sz="2800" dirty="0"/>
          </a:p>
          <a:p>
            <a:pPr lvl="2" algn="just">
              <a:lnSpc>
                <a:spcPct val="90000"/>
              </a:lnSpc>
            </a:pPr>
            <a:r>
              <a:rPr lang="zh-CN" altLang="en-US" sz="2800" dirty="0"/>
              <a:t>对细线和孤立点检测效果较好。</a:t>
            </a:r>
            <a:endParaRPr lang="zh-CN" altLang="en-US" sz="2800" dirty="0"/>
          </a:p>
          <a:p>
            <a:pPr lvl="1" algn="just">
              <a:lnSpc>
                <a:spcPct val="90000"/>
              </a:lnSpc>
            </a:pPr>
            <a:r>
              <a:rPr lang="zh-CN" altLang="en-US" sz="3200" dirty="0">
                <a:solidFill>
                  <a:srgbClr val="FF0000"/>
                </a:solidFill>
                <a:ea typeface="华文楷体" pitchFamily="2" charset="-122"/>
              </a:rPr>
              <a:t>缺点：</a:t>
            </a:r>
            <a:endParaRPr lang="zh-CN" altLang="en-US" sz="3200" dirty="0">
              <a:solidFill>
                <a:srgbClr val="FF0000"/>
              </a:solidFill>
              <a:ea typeface="华文楷体" pitchFamily="2" charset="-122"/>
            </a:endParaRPr>
          </a:p>
          <a:p>
            <a:pPr lvl="2" algn="just">
              <a:lnSpc>
                <a:spcPct val="90000"/>
              </a:lnSpc>
            </a:pPr>
            <a:r>
              <a:rPr lang="zh-CN" altLang="en-US" sz="2800" dirty="0"/>
              <a:t>对噪音的敏感</a:t>
            </a:r>
            <a:r>
              <a:rPr lang="zh-CN" altLang="en-US" sz="2800" dirty="0">
                <a:latin typeface="宋体" panose="02010600030101010101" pitchFamily="2" charset="-122"/>
              </a:rPr>
              <a:t>，对噪声有双倍加强作用</a:t>
            </a:r>
            <a:r>
              <a:rPr lang="zh-CN" altLang="en-US" sz="2800" dirty="0"/>
              <a:t>；</a:t>
            </a:r>
            <a:endParaRPr lang="zh-CN" altLang="en-US" sz="2800" dirty="0"/>
          </a:p>
          <a:p>
            <a:pPr lvl="2" algn="just">
              <a:lnSpc>
                <a:spcPct val="90000"/>
              </a:lnSpc>
            </a:pPr>
            <a:r>
              <a:rPr lang="zh-CN" altLang="en-US" sz="2800" dirty="0"/>
              <a:t>不能检测出边的方向；</a:t>
            </a:r>
            <a:endParaRPr lang="zh-CN" altLang="en-US" sz="2800" dirty="0"/>
          </a:p>
          <a:p>
            <a:pPr lvl="2" algn="just">
              <a:lnSpc>
                <a:spcPct val="90000"/>
              </a:lnSpc>
            </a:pPr>
            <a:r>
              <a:rPr lang="zh-CN" altLang="en-US" sz="2800" dirty="0">
                <a:latin typeface="宋体" panose="02010600030101010101" pitchFamily="2" charset="-122"/>
              </a:rPr>
              <a:t>常产生双像素的边缘。</a:t>
            </a:r>
            <a:r>
              <a:rPr lang="zh-CN" altLang="en-US" sz="2800" dirty="0"/>
              <a:t> 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本章内容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边缘提取</a:t>
            </a:r>
            <a:endParaRPr lang="zh-CN" altLang="en-US"/>
          </a:p>
          <a:p>
            <a:r>
              <a:rPr lang="en-US" altLang="zh-CN"/>
              <a:t>Hough</a:t>
            </a:r>
            <a:r>
              <a:rPr lang="zh-CN" altLang="en-US"/>
              <a:t>霍夫变换及其应用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16328" y="1219187"/>
            <a:ext cx="6132562" cy="782955"/>
          </a:xfrm>
          <a:prstGeom prst="rect">
            <a:avLst/>
          </a:prstGeom>
        </p:spPr>
        <p:txBody>
          <a:bodyPr vert="horz" wrap="square" lIns="0" tIns="87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Consider a single row or column of the</a:t>
            </a:r>
            <a:r>
              <a:rPr sz="2395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image</a:t>
            </a:r>
            <a:endParaRPr sz="2395">
              <a:latin typeface="Arial" panose="020B0604020202020204"/>
              <a:cs typeface="Arial" panose="020B0604020202020204"/>
            </a:endParaRPr>
          </a:p>
          <a:p>
            <a:pPr marL="755015" indent="-286385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Plotting intensity as a function of position gives a</a:t>
            </a:r>
            <a:r>
              <a:rPr sz="171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signal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3107" y="2258950"/>
            <a:ext cx="4242129" cy="13887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1604771" y="2650022"/>
            <a:ext cx="556459" cy="271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2168586" y="4016691"/>
            <a:ext cx="4230728" cy="1366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1323981" y="4421081"/>
            <a:ext cx="831370" cy="373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1316328" y="5726401"/>
            <a:ext cx="2661208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Where is the</a:t>
            </a:r>
            <a:r>
              <a:rPr sz="2395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edge?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噪声影响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42975" y="1295400"/>
            <a:ext cx="6773545" cy="18402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marR="5080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sz="2395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由于方向数量有限，前面算子对噪声都比较敏感</a:t>
            </a:r>
            <a:endParaRPr lang="zh-CN" sz="2395" spc="-5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  <a:p>
            <a:pPr marL="355600" marR="5080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endParaRPr lang="zh-CN" sz="2395" spc="-5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  <a:p>
            <a:pPr marL="355600" marR="5080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sz="2395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解决办法：首先进行平滑滤波</a:t>
            </a:r>
            <a:endParaRPr sz="2395">
              <a:latin typeface="Arial" panose="020B0604020202020204"/>
              <a:cs typeface="Arial" panose="020B0604020202020204"/>
            </a:endParaRPr>
          </a:p>
          <a:p>
            <a:pPr marL="469265" marR="390525" lvl="1" indent="0">
              <a:lnSpc>
                <a:spcPct val="100000"/>
              </a:lnSpc>
              <a:spcBef>
                <a:spcPts val="500"/>
              </a:spcBef>
              <a:buNone/>
              <a:tabLst>
                <a:tab pos="755015" algn="l"/>
                <a:tab pos="755650" algn="l"/>
              </a:tabLst>
            </a:pP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噪声影响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90533" y="5669714"/>
            <a:ext cx="4513357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395" spc="-160" dirty="0">
                <a:latin typeface="Arial" panose="020B0604020202020204"/>
                <a:cs typeface="Arial" panose="020B0604020202020204"/>
              </a:rPr>
              <a:t>To </a:t>
            </a:r>
            <a:r>
              <a:rPr sz="2395" dirty="0">
                <a:latin typeface="Arial" panose="020B0604020202020204"/>
                <a:cs typeface="Arial" panose="020B0604020202020204"/>
              </a:rPr>
              <a:t>find edges, look for peaks</a:t>
            </a:r>
            <a:r>
              <a:rPr sz="2395" spc="8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in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22178" y="5917101"/>
            <a:ext cx="274754" cy="0"/>
          </a:xfrm>
          <a:custGeom>
            <a:avLst/>
            <a:gdLst/>
            <a:ahLst/>
            <a:cxnLst/>
            <a:rect l="l" t="t" r="r" b="b"/>
            <a:pathLst>
              <a:path w="321309">
                <a:moveTo>
                  <a:pt x="0" y="0"/>
                </a:moveTo>
                <a:lnTo>
                  <a:pt x="320802" y="0"/>
                </a:lnTo>
              </a:path>
            </a:pathLst>
          </a:custGeom>
          <a:ln w="12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 txBox="1"/>
          <p:nvPr/>
        </p:nvSpPr>
        <p:spPr>
          <a:xfrm>
            <a:off x="5728921" y="5913988"/>
            <a:ext cx="263352" cy="31940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10" i="1" dirty="0">
                <a:latin typeface="Times New Roman" panose="02020603050405020304"/>
                <a:cs typeface="Times New Roman" panose="02020603050405020304"/>
              </a:rPr>
              <a:t>dx</a:t>
            </a:r>
            <a:endParaRPr sz="201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52809" y="5714590"/>
            <a:ext cx="1020827" cy="31940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3015" i="1" baseline="35000" dirty="0">
                <a:latin typeface="Times New Roman" panose="02020603050405020304"/>
                <a:cs typeface="Times New Roman" panose="02020603050405020304"/>
              </a:rPr>
              <a:t>d	</a:t>
            </a:r>
            <a:r>
              <a:rPr sz="2010" dirty="0">
                <a:latin typeface="Times New Roman" panose="02020603050405020304"/>
                <a:cs typeface="Times New Roman" panose="02020603050405020304"/>
              </a:rPr>
              <a:t>( </a:t>
            </a:r>
            <a:r>
              <a:rPr sz="2010" i="1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010" dirty="0">
                <a:latin typeface="Symbol" panose="05050102010706020507"/>
                <a:cs typeface="Symbol" panose="05050102010706020507"/>
              </a:rPr>
              <a:t></a:t>
            </a:r>
            <a:r>
              <a:rPr sz="201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10" i="1" spc="9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010" spc="90" dirty="0">
                <a:latin typeface="Times New Roman" panose="02020603050405020304"/>
                <a:cs typeface="Times New Roman" panose="02020603050405020304"/>
              </a:rPr>
              <a:t>)</a:t>
            </a:r>
            <a:endParaRPr sz="201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9793" y="1340975"/>
            <a:ext cx="4542896" cy="41050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1834995" y="1810990"/>
            <a:ext cx="484893" cy="22466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0"/>
              </a:spcBef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f</a:t>
            </a: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345440">
              <a:lnSpc>
                <a:spcPct val="288000"/>
              </a:lnSpc>
              <a:spcBef>
                <a:spcPts val="815"/>
              </a:spcBef>
            </a:pPr>
            <a:r>
              <a:rPr sz="2050" i="1" dirty="0">
                <a:latin typeface="Times New Roman" panose="02020603050405020304"/>
                <a:cs typeface="Times New Roman" panose="02020603050405020304"/>
              </a:rPr>
              <a:t>g  f *</a:t>
            </a:r>
            <a:r>
              <a:rPr sz="2050" i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50" i="1" dirty="0">
                <a:latin typeface="Times New Roman" panose="02020603050405020304"/>
                <a:cs typeface="Times New Roman" panose="02020603050405020304"/>
              </a:rPr>
              <a:t>g</a:t>
            </a:r>
            <a:endParaRPr sz="2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7714" y="4872508"/>
            <a:ext cx="213939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9" y="0"/>
                </a:lnTo>
              </a:path>
            </a:pathLst>
          </a:custGeom>
          <a:ln w="107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1458836" y="4695924"/>
            <a:ext cx="852499" cy="448310"/>
          </a:xfrm>
          <a:prstGeom prst="rect">
            <a:avLst/>
          </a:prstGeom>
        </p:spPr>
        <p:txBody>
          <a:bodyPr vert="horz" wrap="square" lIns="0" tIns="102624" rIns="0" bIns="0" rtlCol="0">
            <a:spAutoFit/>
          </a:bodyPr>
          <a:lstStyle/>
          <a:p>
            <a:pPr marL="38100" marR="30480" indent="41910">
              <a:lnSpc>
                <a:spcPct val="66000"/>
              </a:lnSpc>
              <a:spcBef>
                <a:spcPts val="945"/>
              </a:spcBef>
            </a:pPr>
            <a:r>
              <a:rPr sz="2565" i="1" spc="22" baseline="36000" dirty="0">
                <a:latin typeface="Times New Roman" panose="02020603050405020304"/>
                <a:cs typeface="Times New Roman" panose="02020603050405020304"/>
              </a:rPr>
              <a:t>d </a:t>
            </a:r>
            <a:r>
              <a:rPr sz="1710" spc="10" dirty="0">
                <a:latin typeface="Times New Roman" panose="02020603050405020304"/>
                <a:cs typeface="Times New Roman" panose="02020603050405020304"/>
              </a:rPr>
              <a:t>( </a:t>
            </a:r>
            <a:r>
              <a:rPr sz="1710" i="1" spc="10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1710" spc="15" dirty="0">
                <a:latin typeface="Symbol" panose="05050102010706020507"/>
                <a:cs typeface="Symbol" panose="05050102010706020507"/>
              </a:rPr>
              <a:t></a:t>
            </a:r>
            <a:r>
              <a:rPr sz="171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i="1" spc="3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10" spc="30" dirty="0">
                <a:latin typeface="Times New Roman" panose="02020603050405020304"/>
                <a:cs typeface="Times New Roman" panose="02020603050405020304"/>
              </a:rPr>
              <a:t>)  </a:t>
            </a:r>
            <a:r>
              <a:rPr sz="1710" i="1" spc="15" dirty="0">
                <a:latin typeface="Times New Roman" panose="02020603050405020304"/>
                <a:cs typeface="Times New Roman" panose="02020603050405020304"/>
              </a:rPr>
              <a:t>dx</a:t>
            </a:r>
            <a:endParaRPr sz="171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噪声影响</a:t>
            </a:r>
            <a:r>
              <a:rPr lang="en-US" altLang="zh-CN"/>
              <a:t>-</a:t>
            </a:r>
            <a:r>
              <a:rPr lang="zh-CN" altLang="en-US"/>
              <a:t>高斯平滑滤波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6355" y="1295400"/>
            <a:ext cx="7327265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lang="zh-CN" sz="2395" dirty="0">
                <a:latin typeface="Arial" panose="020B0604020202020204"/>
                <a:cs typeface="Arial" panose="020B0604020202020204"/>
              </a:rPr>
              <a:t>由于梯度可用算子卷积表示，结合律性质：</a:t>
            </a:r>
            <a:endParaRPr lang="zh-CN" sz="239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44323" y="3017248"/>
            <a:ext cx="4093157" cy="31491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 txBox="1"/>
          <p:nvPr/>
        </p:nvSpPr>
        <p:spPr>
          <a:xfrm>
            <a:off x="1294765" y="2463165"/>
            <a:ext cx="6537325" cy="12560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803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80365" algn="l"/>
                <a:tab pos="381000" algn="l"/>
              </a:tabLst>
            </a:pPr>
            <a:r>
              <a:rPr lang="zh-CN" sz="2395" spc="-5" dirty="0">
                <a:latin typeface="Arial" panose="020B0604020202020204"/>
                <a:cs typeface="Arial" panose="020B0604020202020204"/>
              </a:rPr>
              <a:t>只要得到高斯核的梯度，就只要一步</a:t>
            </a:r>
            <a:r>
              <a:rPr sz="2395" dirty="0">
                <a:latin typeface="Arial" panose="020B0604020202020204"/>
                <a:cs typeface="Arial" panose="020B0604020202020204"/>
              </a:rPr>
              <a:t>:</a:t>
            </a:r>
            <a:endParaRPr sz="2395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1136650">
              <a:lnSpc>
                <a:spcPct val="100000"/>
              </a:lnSpc>
            </a:pPr>
            <a:endParaRPr sz="179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37992" y="6056759"/>
            <a:ext cx="1110420" cy="19431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5" spc="-5" dirty="0">
                <a:latin typeface="Arial" panose="020B0604020202020204"/>
                <a:cs typeface="Arial" panose="020B0604020202020204"/>
              </a:rPr>
              <a:t>Source: S.</a:t>
            </a:r>
            <a:r>
              <a:rPr sz="1195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195" spc="-5" dirty="0">
                <a:latin typeface="Arial" panose="020B0604020202020204"/>
                <a:cs typeface="Arial" panose="020B0604020202020204"/>
              </a:rPr>
              <a:t>Seitz</a:t>
            </a:r>
            <a:endParaRPr sz="11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步骤简化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75" y="1725930"/>
            <a:ext cx="2232660" cy="685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25" y="3296920"/>
            <a:ext cx="883920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52170" y="1096010"/>
            <a:ext cx="7404100" cy="3360420"/>
          </a:xfrm>
          <a:prstGeom prst="rect">
            <a:avLst/>
          </a:prstGeom>
        </p:spPr>
        <p:txBody>
          <a:bodyPr vert="horz" wrap="square" lIns="0" tIns="83620" rIns="0" bIns="0" rtlCol="0">
            <a:spAutoFit/>
          </a:bodyPr>
          <a:lstStyle/>
          <a:p>
            <a:pPr marL="545465" indent="-53340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latin typeface="Arial" panose="020B0604020202020204"/>
                <a:cs typeface="Arial" panose="020B0604020202020204"/>
              </a:rPr>
              <a:t>Filter image with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derivative of</a:t>
            </a:r>
            <a:r>
              <a:rPr sz="280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Gaussian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45465" indent="-53340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45465" algn="l"/>
                <a:tab pos="546100" algn="l"/>
              </a:tabLst>
            </a:pPr>
            <a:r>
              <a:rPr sz="2800" dirty="0">
                <a:latin typeface="Arial" panose="020B0604020202020204"/>
                <a:cs typeface="Arial" panose="020B0604020202020204"/>
              </a:rPr>
              <a:t>Find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magnitude and orientation of</a:t>
            </a:r>
            <a:r>
              <a:rPr sz="280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gradient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546100" indent="-53403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45465" algn="l"/>
                <a:tab pos="546735" algn="l"/>
              </a:tabLst>
            </a:pP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Non-maximum</a:t>
            </a:r>
            <a:r>
              <a:rPr sz="2800" spc="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suppression</a:t>
            </a:r>
            <a:r>
              <a:rPr sz="2800" dirty="0">
                <a:latin typeface="Arial" panose="020B0604020202020204"/>
                <a:cs typeface="Arial" panose="020B0604020202020204"/>
              </a:rPr>
              <a:t>: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50265" lvl="1" indent="-381000">
              <a:lnSpc>
                <a:spcPct val="100000"/>
              </a:lnSpc>
              <a:spcBef>
                <a:spcPts val="500"/>
              </a:spcBef>
              <a:buChar char="•"/>
              <a:tabLst>
                <a:tab pos="850265" algn="l"/>
                <a:tab pos="850900" algn="l"/>
              </a:tabLst>
            </a:pPr>
            <a:r>
              <a:rPr spc="-5" dirty="0">
                <a:latin typeface="Arial" panose="020B0604020202020204"/>
                <a:cs typeface="Arial" panose="020B0604020202020204"/>
              </a:rPr>
              <a:t>Thin </a:t>
            </a:r>
            <a:r>
              <a:rPr spc="-10" dirty="0">
                <a:latin typeface="Arial" panose="020B0604020202020204"/>
                <a:cs typeface="Arial" panose="020B0604020202020204"/>
              </a:rPr>
              <a:t>multi-pixel wide “ridges” down </a:t>
            </a:r>
            <a:r>
              <a:rPr spc="-5" dirty="0">
                <a:latin typeface="Arial" panose="020B0604020202020204"/>
                <a:cs typeface="Arial" panose="020B0604020202020204"/>
              </a:rPr>
              <a:t>to </a:t>
            </a:r>
            <a:r>
              <a:rPr spc="-10" dirty="0">
                <a:latin typeface="Arial" panose="020B0604020202020204"/>
                <a:cs typeface="Arial" panose="020B0604020202020204"/>
              </a:rPr>
              <a:t>single pixel</a:t>
            </a:r>
            <a:r>
              <a:rPr spc="170" dirty="0">
                <a:latin typeface="Arial" panose="020B0604020202020204"/>
                <a:cs typeface="Arial" panose="020B0604020202020204"/>
              </a:rPr>
              <a:t> </a:t>
            </a:r>
            <a:r>
              <a:rPr spc="-10" dirty="0">
                <a:latin typeface="Arial" panose="020B0604020202020204"/>
                <a:cs typeface="Arial" panose="020B0604020202020204"/>
              </a:rPr>
              <a:t>width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546100" indent="-534035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45465" algn="l"/>
                <a:tab pos="546735" algn="l"/>
              </a:tabLst>
            </a:pP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Linking and thresholding</a:t>
            </a:r>
            <a:r>
              <a:rPr sz="2800" dirty="0">
                <a:latin typeface="Arial" panose="020B0604020202020204"/>
                <a:cs typeface="Arial" panose="020B0604020202020204"/>
              </a:rPr>
              <a:t>: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850265" lvl="1" indent="-381000">
              <a:lnSpc>
                <a:spcPct val="100000"/>
              </a:lnSpc>
              <a:spcBef>
                <a:spcPts val="500"/>
              </a:spcBef>
              <a:buChar char="•"/>
              <a:tabLst>
                <a:tab pos="850265" algn="l"/>
                <a:tab pos="850900" algn="l"/>
              </a:tabLst>
            </a:pPr>
            <a:r>
              <a:rPr spc="-10" dirty="0">
                <a:latin typeface="Arial" panose="020B0604020202020204"/>
                <a:cs typeface="Arial" panose="020B0604020202020204"/>
              </a:rPr>
              <a:t>Define </a:t>
            </a:r>
            <a:r>
              <a:rPr spc="-5" dirty="0">
                <a:latin typeface="Arial" panose="020B0604020202020204"/>
                <a:cs typeface="Arial" panose="020B0604020202020204"/>
              </a:rPr>
              <a:t>two thresholds</a:t>
            </a: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: low </a:t>
            </a:r>
            <a:r>
              <a:rPr spc="-5" dirty="0">
                <a:latin typeface="Arial" panose="020B0604020202020204"/>
                <a:cs typeface="Arial" panose="020B0604020202020204"/>
              </a:rPr>
              <a:t>and</a:t>
            </a:r>
            <a:r>
              <a:rPr spc="20" dirty="0">
                <a:latin typeface="Arial" panose="020B0604020202020204"/>
                <a:cs typeface="Arial" panose="020B0604020202020204"/>
              </a:rPr>
              <a:t> </a:t>
            </a:r>
            <a:r>
              <a:rPr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high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850265" marR="196215" lvl="1" indent="-381000">
              <a:lnSpc>
                <a:spcPct val="100000"/>
              </a:lnSpc>
              <a:spcBef>
                <a:spcPts val="480"/>
              </a:spcBef>
              <a:buChar char="•"/>
              <a:tabLst>
                <a:tab pos="850265" algn="l"/>
                <a:tab pos="850900" algn="l"/>
              </a:tabLst>
            </a:pP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Use the high </a:t>
            </a:r>
            <a:r>
              <a:rPr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threshold </a:t>
            </a: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to start </a:t>
            </a:r>
            <a:r>
              <a:rPr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edge curves </a:t>
            </a: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and the </a:t>
            </a:r>
            <a:r>
              <a:rPr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low  </a:t>
            </a: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threshold to continue</a:t>
            </a:r>
            <a:r>
              <a:rPr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them</a:t>
            </a:r>
            <a:r>
              <a:rPr lang="en-US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 in neighbors</a:t>
            </a:r>
            <a:endParaRPr lang="en-US" spc="-5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3901" y="6121918"/>
            <a:ext cx="1868438" cy="19431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5" spc="-5" dirty="0">
                <a:latin typeface="Arial" panose="020B0604020202020204"/>
                <a:cs typeface="Arial" panose="020B0604020202020204"/>
              </a:rPr>
              <a:t>Source: D. Lowe, L.</a:t>
            </a:r>
            <a:r>
              <a:rPr sz="1195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95" spc="-5" dirty="0">
                <a:latin typeface="Arial" panose="020B0604020202020204"/>
                <a:cs typeface="Arial" panose="020B0604020202020204"/>
              </a:rPr>
              <a:t>Fei-Fei</a:t>
            </a:r>
            <a:endParaRPr sz="11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Canny </a:t>
            </a:r>
            <a:r>
              <a:rPr lang="zh-CN" spc="-5" dirty="0">
                <a:latin typeface="Arial" panose="020B0604020202020204"/>
                <a:cs typeface="Arial" panose="020B0604020202020204"/>
                <a:sym typeface="+mn-ea"/>
              </a:rPr>
              <a:t>边缘检测步骤</a:t>
            </a:r>
            <a:endParaRPr lang="zh-CN" spc="-5" dirty="0"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8446" y="5010486"/>
            <a:ext cx="2886550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original image</a:t>
            </a:r>
            <a:r>
              <a:rPr sz="2395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(Lena)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8302" y="1103979"/>
            <a:ext cx="3760986" cy="37609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Canny</a:t>
            </a:r>
            <a:r>
              <a:rPr lang="zh-CN" altLang="en-US"/>
              <a:t>边缘检测效果</a:t>
            </a:r>
            <a:endParaRPr lang="zh-CN" altLang="en-US"/>
          </a:p>
        </p:txBody>
      </p:sp>
      <p:sp>
        <p:nvSpPr>
          <p:cNvPr id="6" name="object 3"/>
          <p:cNvSpPr/>
          <p:nvPr/>
        </p:nvSpPr>
        <p:spPr>
          <a:xfrm>
            <a:off x="4658032" y="1103344"/>
            <a:ext cx="3760986" cy="3760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4"/>
          <p:cNvSpPr txBox="1"/>
          <p:nvPr/>
        </p:nvSpPr>
        <p:spPr>
          <a:xfrm>
            <a:off x="5047245" y="5009851"/>
            <a:ext cx="2747544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norm of the</a:t>
            </a:r>
            <a:r>
              <a:rPr sz="2395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gradient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Canny</a:t>
            </a:r>
            <a:r>
              <a:rPr lang="zh-CN" altLang="en-US"/>
              <a:t>边缘检测效果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3"/>
          <p:cNvSpPr/>
          <p:nvPr/>
        </p:nvSpPr>
        <p:spPr>
          <a:xfrm>
            <a:off x="240337" y="1177004"/>
            <a:ext cx="3760986" cy="37609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4"/>
          <p:cNvSpPr txBox="1"/>
          <p:nvPr/>
        </p:nvSpPr>
        <p:spPr>
          <a:xfrm>
            <a:off x="1162551" y="5083511"/>
            <a:ext cx="1682192" cy="37973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thresholding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2"/>
          <p:cNvSpPr/>
          <p:nvPr/>
        </p:nvSpPr>
        <p:spPr>
          <a:xfrm>
            <a:off x="4782492" y="1177004"/>
            <a:ext cx="3760986" cy="3760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4"/>
          <p:cNvSpPr txBox="1"/>
          <p:nvPr/>
        </p:nvSpPr>
        <p:spPr>
          <a:xfrm>
            <a:off x="5159976" y="5007117"/>
            <a:ext cx="2770893" cy="782955"/>
          </a:xfrm>
          <a:prstGeom prst="rect">
            <a:avLst/>
          </a:prstGeom>
        </p:spPr>
        <p:txBody>
          <a:bodyPr vert="horz" wrap="square" lIns="0" tIns="87421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05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thinning</a:t>
            </a:r>
            <a:endParaRPr sz="2395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710" spc="-10" dirty="0">
                <a:latin typeface="Arial" panose="020B0604020202020204"/>
                <a:cs typeface="Arial" panose="020B0604020202020204"/>
              </a:rPr>
              <a:t>(</a:t>
            </a:r>
            <a:r>
              <a:rPr lang="zh-CN" sz="1710" spc="-10" dirty="0">
                <a:latin typeface="Arial" panose="020B0604020202020204"/>
                <a:cs typeface="Arial" panose="020B0604020202020204"/>
              </a:rPr>
              <a:t>非极大值抑制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)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双阈值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阈值低：伪边缘多</a:t>
            </a:r>
            <a:endParaRPr lang="zh-CN" altLang="en-US"/>
          </a:p>
          <a:p>
            <a:r>
              <a:rPr lang="zh-CN" altLang="en-US"/>
              <a:t>阈值高：丢失轮廓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object 3"/>
          <p:cNvSpPr/>
          <p:nvPr/>
        </p:nvSpPr>
        <p:spPr>
          <a:xfrm>
            <a:off x="5941326" y="1059876"/>
            <a:ext cx="2901695" cy="22121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 txBox="1"/>
          <p:nvPr/>
        </p:nvSpPr>
        <p:spPr>
          <a:xfrm>
            <a:off x="6694430" y="3294379"/>
            <a:ext cx="16065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Arial" panose="020B0604020202020204"/>
                <a:cs typeface="Arial" panose="020B0604020202020204"/>
              </a:rPr>
              <a:t>original</a:t>
            </a:r>
            <a:r>
              <a:rPr sz="20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image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295635" y="3807646"/>
            <a:ext cx="2598833" cy="19622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6"/>
          <p:cNvSpPr txBox="1"/>
          <p:nvPr/>
        </p:nvSpPr>
        <p:spPr>
          <a:xfrm>
            <a:off x="841883" y="5869940"/>
            <a:ext cx="165988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 panose="020B0604020202020204"/>
                <a:cs typeface="Arial" panose="020B0604020202020204"/>
              </a:rPr>
              <a:t>high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threshold 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(strong</a:t>
            </a:r>
            <a:r>
              <a:rPr sz="20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edges)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7"/>
          <p:cNvSpPr/>
          <p:nvPr/>
        </p:nvSpPr>
        <p:spPr>
          <a:xfrm>
            <a:off x="3342111" y="3807645"/>
            <a:ext cx="2598833" cy="1928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8"/>
          <p:cNvSpPr txBox="1"/>
          <p:nvPr/>
        </p:nvSpPr>
        <p:spPr>
          <a:xfrm>
            <a:off x="3869303" y="5869940"/>
            <a:ext cx="1548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Arial" panose="020B0604020202020204"/>
                <a:cs typeface="Arial" panose="020B0604020202020204"/>
              </a:rPr>
              <a:t>low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threshold 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(weak</a:t>
            </a:r>
            <a:r>
              <a:rPr sz="200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edges)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6388587" y="3807648"/>
            <a:ext cx="2598833" cy="19126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 txBox="1"/>
          <p:nvPr/>
        </p:nvSpPr>
        <p:spPr>
          <a:xfrm>
            <a:off x="6565271" y="5869940"/>
            <a:ext cx="228155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2000">
                <a:latin typeface="Arial" panose="020B0604020202020204"/>
                <a:cs typeface="Arial" panose="020B0604020202020204"/>
              </a:rPr>
              <a:t>双阈值</a:t>
            </a:r>
            <a:endParaRPr lang="zh-CN"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7621403" y="6558024"/>
            <a:ext cx="14363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Source: L.</a:t>
            </a:r>
            <a:r>
              <a:rPr sz="1400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Fei-Fei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4683" y="352012"/>
            <a:ext cx="6709763" cy="457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dirty="0">
                <a:latin typeface="Arial" panose="020B0604020202020204"/>
                <a:cs typeface="Arial" panose="020B0604020202020204"/>
              </a:rPr>
              <a:t>Effect of </a:t>
            </a:r>
            <a:r>
              <a:rPr sz="2905" dirty="0">
                <a:latin typeface="Symbol" panose="05050102010706020507"/>
                <a:cs typeface="Symbol" panose="05050102010706020507"/>
              </a:rPr>
              <a:t></a:t>
            </a:r>
            <a:r>
              <a:rPr sz="29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05" spc="-5" dirty="0">
                <a:latin typeface="Arial" panose="020B0604020202020204"/>
                <a:cs typeface="Arial" panose="020B0604020202020204"/>
              </a:rPr>
              <a:t>(Gaussian kernel</a:t>
            </a:r>
            <a:r>
              <a:rPr sz="2905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905" spc="-5" dirty="0">
                <a:latin typeface="Arial" panose="020B0604020202020204"/>
                <a:cs typeface="Arial" panose="020B0604020202020204"/>
              </a:rPr>
              <a:t>spread/size)</a:t>
            </a:r>
            <a:endParaRPr sz="29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876251" y="1680397"/>
            <a:ext cx="2502819" cy="25028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/>
          <p:nvPr/>
        </p:nvSpPr>
        <p:spPr>
          <a:xfrm>
            <a:off x="3324264" y="1666416"/>
            <a:ext cx="2502819" cy="25028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792888" y="1679151"/>
            <a:ext cx="2502110" cy="25021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 txBox="1"/>
          <p:nvPr/>
        </p:nvSpPr>
        <p:spPr>
          <a:xfrm>
            <a:off x="3662058" y="4252502"/>
            <a:ext cx="1096303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Canny</a:t>
            </a:r>
            <a:r>
              <a:rPr sz="171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with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8664" y="4285516"/>
            <a:ext cx="732444" cy="193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6203264" y="4243380"/>
            <a:ext cx="1096303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Canny</a:t>
            </a:r>
            <a:r>
              <a:rPr sz="171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with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16895" y="4275411"/>
            <a:ext cx="735474" cy="1860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1446647" y="4243380"/>
            <a:ext cx="721095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10" dirty="0">
                <a:latin typeface="Arial" panose="020B0604020202020204"/>
                <a:cs typeface="Arial" panose="020B0604020202020204"/>
              </a:rPr>
              <a:t>original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6328" y="4934562"/>
            <a:ext cx="6132562" cy="1107440"/>
          </a:xfrm>
          <a:prstGeom prst="rect">
            <a:avLst/>
          </a:prstGeom>
        </p:spPr>
        <p:txBody>
          <a:bodyPr vert="horz" wrap="square" lIns="0" tIns="874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The choice of </a:t>
            </a:r>
            <a:r>
              <a:rPr sz="2395" dirty="0">
                <a:latin typeface="Symbol" panose="05050102010706020507"/>
                <a:cs typeface="Symbol" panose="05050102010706020507"/>
              </a:rPr>
              <a:t></a:t>
            </a:r>
            <a:r>
              <a:rPr sz="2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depends on desired</a:t>
            </a:r>
            <a:r>
              <a:rPr sz="2395" spc="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behavior</a:t>
            </a:r>
            <a:endParaRPr sz="2395">
              <a:latin typeface="Arial" panose="020B0604020202020204"/>
              <a:cs typeface="Arial" panose="020B0604020202020204"/>
            </a:endParaRPr>
          </a:p>
          <a:p>
            <a:pPr marL="755015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large </a:t>
            </a:r>
            <a:r>
              <a:rPr sz="171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171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detects large scale</a:t>
            </a:r>
            <a:r>
              <a:rPr sz="1710" spc="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edges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755015" indent="-285750">
              <a:lnSpc>
                <a:spcPct val="100000"/>
              </a:lnSpc>
              <a:spcBef>
                <a:spcPts val="480"/>
              </a:spcBef>
              <a:buChar char="•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small </a:t>
            </a:r>
            <a:r>
              <a:rPr sz="171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</a:t>
            </a:r>
            <a:r>
              <a:rPr sz="171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detects fine</a:t>
            </a:r>
            <a:r>
              <a:rPr sz="1710" spc="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features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7883" y="359599"/>
            <a:ext cx="6217268" cy="457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>
                <a:latin typeface="Arial" panose="020B0604020202020204"/>
                <a:cs typeface="Arial" panose="020B0604020202020204"/>
              </a:rPr>
              <a:t>Edge detection is just the</a:t>
            </a:r>
            <a:r>
              <a:rPr sz="2905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905" spc="-5" dirty="0">
                <a:latin typeface="Arial" panose="020B0604020202020204"/>
                <a:cs typeface="Arial" panose="020B0604020202020204"/>
              </a:rPr>
              <a:t>beginning…</a:t>
            </a:r>
            <a:endParaRPr sz="2905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6328" y="5339358"/>
            <a:ext cx="6406773" cy="5391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Berkeley segmentation</a:t>
            </a:r>
            <a:r>
              <a:rPr sz="20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10" dirty="0">
                <a:latin typeface="Arial" panose="020B0604020202020204"/>
                <a:cs typeface="Arial" panose="020B0604020202020204"/>
              </a:rPr>
              <a:t>database: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355600">
              <a:lnSpc>
                <a:spcPct val="100000"/>
              </a:lnSpc>
              <a:spcBef>
                <a:spcPts val="20"/>
              </a:spcBef>
            </a:pPr>
            <a:r>
              <a:rPr sz="137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 panose="020B0604020202020204"/>
                <a:cs typeface="Arial" panose="020B0604020202020204"/>
                <a:hlinkClick r:id="rId1"/>
              </a:rPr>
              <a:t>http://www.eecs.berkeley.edu/Research/Projects/CS/vision/grouping/segbench/</a:t>
            </a:r>
            <a:endParaRPr sz="137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8086" y="1865505"/>
            <a:ext cx="2276009" cy="151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3464413" y="1865505"/>
            <a:ext cx="2280569" cy="1521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5870089" y="1865505"/>
            <a:ext cx="2285782" cy="1525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5862259" y="1857036"/>
            <a:ext cx="2302290" cy="1542643"/>
          </a:xfrm>
          <a:custGeom>
            <a:avLst/>
            <a:gdLst/>
            <a:ahLst/>
            <a:cxnLst/>
            <a:rect l="l" t="t" r="r" b="b"/>
            <a:pathLst>
              <a:path w="2692400" h="1804035">
                <a:moveTo>
                  <a:pt x="2692146" y="1803654"/>
                </a:moveTo>
                <a:lnTo>
                  <a:pt x="2692146" y="0"/>
                </a:lnTo>
                <a:lnTo>
                  <a:pt x="0" y="0"/>
                </a:lnTo>
                <a:lnTo>
                  <a:pt x="0" y="1803654"/>
                </a:lnTo>
                <a:lnTo>
                  <a:pt x="4584" y="1803654"/>
                </a:lnTo>
                <a:lnTo>
                  <a:pt x="4584" y="9906"/>
                </a:lnTo>
                <a:lnTo>
                  <a:pt x="9156" y="4572"/>
                </a:lnTo>
                <a:lnTo>
                  <a:pt x="9156" y="9906"/>
                </a:lnTo>
                <a:lnTo>
                  <a:pt x="2682240" y="9906"/>
                </a:lnTo>
                <a:lnTo>
                  <a:pt x="2682240" y="4572"/>
                </a:lnTo>
                <a:lnTo>
                  <a:pt x="2687586" y="9906"/>
                </a:lnTo>
                <a:lnTo>
                  <a:pt x="2687586" y="1803654"/>
                </a:lnTo>
                <a:lnTo>
                  <a:pt x="2692146" y="1803654"/>
                </a:lnTo>
                <a:close/>
              </a:path>
              <a:path w="2692400" h="1804035">
                <a:moveTo>
                  <a:pt x="9156" y="9906"/>
                </a:moveTo>
                <a:lnTo>
                  <a:pt x="9156" y="4572"/>
                </a:lnTo>
                <a:lnTo>
                  <a:pt x="4584" y="9906"/>
                </a:lnTo>
                <a:lnTo>
                  <a:pt x="9156" y="9906"/>
                </a:lnTo>
                <a:close/>
              </a:path>
              <a:path w="2692400" h="1804035">
                <a:moveTo>
                  <a:pt x="9156" y="1793748"/>
                </a:moveTo>
                <a:lnTo>
                  <a:pt x="9156" y="9906"/>
                </a:lnTo>
                <a:lnTo>
                  <a:pt x="4584" y="9906"/>
                </a:lnTo>
                <a:lnTo>
                  <a:pt x="4584" y="1793748"/>
                </a:lnTo>
                <a:lnTo>
                  <a:pt x="9156" y="1793748"/>
                </a:lnTo>
                <a:close/>
              </a:path>
              <a:path w="2692400" h="1804035">
                <a:moveTo>
                  <a:pt x="2687586" y="1793748"/>
                </a:moveTo>
                <a:lnTo>
                  <a:pt x="4584" y="1793748"/>
                </a:lnTo>
                <a:lnTo>
                  <a:pt x="9156" y="1799082"/>
                </a:lnTo>
                <a:lnTo>
                  <a:pt x="9156" y="1803654"/>
                </a:lnTo>
                <a:lnTo>
                  <a:pt x="2682240" y="1803654"/>
                </a:lnTo>
                <a:lnTo>
                  <a:pt x="2682240" y="1799082"/>
                </a:lnTo>
                <a:lnTo>
                  <a:pt x="2687586" y="1793748"/>
                </a:lnTo>
                <a:close/>
              </a:path>
              <a:path w="2692400" h="1804035">
                <a:moveTo>
                  <a:pt x="9156" y="1803654"/>
                </a:moveTo>
                <a:lnTo>
                  <a:pt x="9156" y="1799082"/>
                </a:lnTo>
                <a:lnTo>
                  <a:pt x="4584" y="1793748"/>
                </a:lnTo>
                <a:lnTo>
                  <a:pt x="4584" y="1803654"/>
                </a:lnTo>
                <a:lnTo>
                  <a:pt x="9156" y="1803654"/>
                </a:lnTo>
                <a:close/>
              </a:path>
              <a:path w="2692400" h="1804035">
                <a:moveTo>
                  <a:pt x="2687586" y="9906"/>
                </a:moveTo>
                <a:lnTo>
                  <a:pt x="2682240" y="4572"/>
                </a:lnTo>
                <a:lnTo>
                  <a:pt x="2682240" y="9906"/>
                </a:lnTo>
                <a:lnTo>
                  <a:pt x="2687586" y="9906"/>
                </a:lnTo>
                <a:close/>
              </a:path>
              <a:path w="2692400" h="1804035">
                <a:moveTo>
                  <a:pt x="2687586" y="1793748"/>
                </a:moveTo>
                <a:lnTo>
                  <a:pt x="2687586" y="9906"/>
                </a:lnTo>
                <a:lnTo>
                  <a:pt x="2682240" y="9906"/>
                </a:lnTo>
                <a:lnTo>
                  <a:pt x="2682240" y="1793748"/>
                </a:lnTo>
                <a:lnTo>
                  <a:pt x="2687586" y="1793748"/>
                </a:lnTo>
                <a:close/>
              </a:path>
              <a:path w="2692400" h="1804035">
                <a:moveTo>
                  <a:pt x="2687586" y="1803654"/>
                </a:moveTo>
                <a:lnTo>
                  <a:pt x="2687586" y="1793748"/>
                </a:lnTo>
                <a:lnTo>
                  <a:pt x="2682240" y="1799082"/>
                </a:lnTo>
                <a:lnTo>
                  <a:pt x="2682240" y="1803654"/>
                </a:lnTo>
                <a:lnTo>
                  <a:pt x="2687586" y="1803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1053525" y="3536186"/>
            <a:ext cx="2280570" cy="15221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3464413" y="3536186"/>
            <a:ext cx="2280569" cy="1522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5870089" y="3536186"/>
            <a:ext cx="2280570" cy="15221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/>
          <p:nvPr/>
        </p:nvSpPr>
        <p:spPr>
          <a:xfrm>
            <a:off x="5862259" y="3528367"/>
            <a:ext cx="2296860" cy="1537756"/>
          </a:xfrm>
          <a:custGeom>
            <a:avLst/>
            <a:gdLst/>
            <a:ahLst/>
            <a:cxnLst/>
            <a:rect l="l" t="t" r="r" b="b"/>
            <a:pathLst>
              <a:path w="2686050" h="1798320">
                <a:moveTo>
                  <a:pt x="2686050" y="1798320"/>
                </a:moveTo>
                <a:lnTo>
                  <a:pt x="2686050" y="0"/>
                </a:lnTo>
                <a:lnTo>
                  <a:pt x="0" y="0"/>
                </a:lnTo>
                <a:lnTo>
                  <a:pt x="0" y="1798320"/>
                </a:lnTo>
                <a:lnTo>
                  <a:pt x="4584" y="1798320"/>
                </a:lnTo>
                <a:lnTo>
                  <a:pt x="4584" y="9144"/>
                </a:lnTo>
                <a:lnTo>
                  <a:pt x="9156" y="4572"/>
                </a:lnTo>
                <a:lnTo>
                  <a:pt x="9156" y="9144"/>
                </a:lnTo>
                <a:lnTo>
                  <a:pt x="2676156" y="9144"/>
                </a:lnTo>
                <a:lnTo>
                  <a:pt x="2676156" y="4572"/>
                </a:lnTo>
                <a:lnTo>
                  <a:pt x="2680728" y="9144"/>
                </a:lnTo>
                <a:lnTo>
                  <a:pt x="2680728" y="1798320"/>
                </a:lnTo>
                <a:lnTo>
                  <a:pt x="2686050" y="1798320"/>
                </a:lnTo>
                <a:close/>
              </a:path>
              <a:path w="2686050" h="1798320">
                <a:moveTo>
                  <a:pt x="9156" y="9144"/>
                </a:moveTo>
                <a:lnTo>
                  <a:pt x="9156" y="4572"/>
                </a:lnTo>
                <a:lnTo>
                  <a:pt x="4584" y="9144"/>
                </a:lnTo>
                <a:lnTo>
                  <a:pt x="9156" y="9144"/>
                </a:lnTo>
                <a:close/>
              </a:path>
              <a:path w="2686050" h="1798320">
                <a:moveTo>
                  <a:pt x="9156" y="1789176"/>
                </a:moveTo>
                <a:lnTo>
                  <a:pt x="9156" y="9144"/>
                </a:lnTo>
                <a:lnTo>
                  <a:pt x="4584" y="9144"/>
                </a:lnTo>
                <a:lnTo>
                  <a:pt x="4584" y="1789176"/>
                </a:lnTo>
                <a:lnTo>
                  <a:pt x="9156" y="1789176"/>
                </a:lnTo>
                <a:close/>
              </a:path>
              <a:path w="2686050" h="1798320">
                <a:moveTo>
                  <a:pt x="2680728" y="1789176"/>
                </a:moveTo>
                <a:lnTo>
                  <a:pt x="4584" y="1789176"/>
                </a:lnTo>
                <a:lnTo>
                  <a:pt x="9156" y="1793748"/>
                </a:lnTo>
                <a:lnTo>
                  <a:pt x="9156" y="1798320"/>
                </a:lnTo>
                <a:lnTo>
                  <a:pt x="2676156" y="1798320"/>
                </a:lnTo>
                <a:lnTo>
                  <a:pt x="2676156" y="1793748"/>
                </a:lnTo>
                <a:lnTo>
                  <a:pt x="2680728" y="1789176"/>
                </a:lnTo>
                <a:close/>
              </a:path>
              <a:path w="2686050" h="1798320">
                <a:moveTo>
                  <a:pt x="9156" y="1798320"/>
                </a:moveTo>
                <a:lnTo>
                  <a:pt x="9156" y="1793748"/>
                </a:lnTo>
                <a:lnTo>
                  <a:pt x="4584" y="1789176"/>
                </a:lnTo>
                <a:lnTo>
                  <a:pt x="4584" y="1798320"/>
                </a:lnTo>
                <a:lnTo>
                  <a:pt x="9156" y="1798320"/>
                </a:lnTo>
                <a:close/>
              </a:path>
              <a:path w="2686050" h="1798320">
                <a:moveTo>
                  <a:pt x="2680728" y="9144"/>
                </a:moveTo>
                <a:lnTo>
                  <a:pt x="2676156" y="4572"/>
                </a:lnTo>
                <a:lnTo>
                  <a:pt x="2676156" y="9144"/>
                </a:lnTo>
                <a:lnTo>
                  <a:pt x="2680728" y="9144"/>
                </a:lnTo>
                <a:close/>
              </a:path>
              <a:path w="2686050" h="1798320">
                <a:moveTo>
                  <a:pt x="2680728" y="1789176"/>
                </a:moveTo>
                <a:lnTo>
                  <a:pt x="2680728" y="9144"/>
                </a:lnTo>
                <a:lnTo>
                  <a:pt x="2676156" y="9144"/>
                </a:lnTo>
                <a:lnTo>
                  <a:pt x="2676156" y="1789176"/>
                </a:lnTo>
                <a:lnTo>
                  <a:pt x="2680728" y="1789176"/>
                </a:lnTo>
                <a:close/>
              </a:path>
              <a:path w="2686050" h="1798320">
                <a:moveTo>
                  <a:pt x="2680728" y="1798320"/>
                </a:moveTo>
                <a:lnTo>
                  <a:pt x="2680728" y="1789176"/>
                </a:lnTo>
                <a:lnTo>
                  <a:pt x="2676156" y="1793748"/>
                </a:lnTo>
                <a:lnTo>
                  <a:pt x="2676156" y="1798320"/>
                </a:lnTo>
                <a:lnTo>
                  <a:pt x="2680728" y="17983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2" name="object 12"/>
          <p:cNvSpPr txBox="1"/>
          <p:nvPr/>
        </p:nvSpPr>
        <p:spPr>
          <a:xfrm>
            <a:off x="1881258" y="1496922"/>
            <a:ext cx="554939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spc="-5" dirty="0">
                <a:latin typeface="Arial" panose="020B0604020202020204"/>
                <a:cs typeface="Arial" panose="020B0604020202020204"/>
              </a:rPr>
              <a:t>image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99843" y="1494322"/>
            <a:ext cx="1847262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human</a:t>
            </a:r>
            <a:r>
              <a:rPr sz="154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segmentation</a:t>
            </a:r>
            <a:endParaRPr sz="1540" spc="-5" dirty="0">
              <a:solidFill>
                <a:srgbClr val="FF00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32892" y="1496922"/>
            <a:ext cx="169468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spc="-5" dirty="0">
                <a:latin typeface="Arial" panose="020B0604020202020204"/>
                <a:cs typeface="Arial" panose="020B0604020202020204"/>
              </a:rPr>
              <a:t>gradient</a:t>
            </a:r>
            <a:r>
              <a:rPr sz="154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magnitude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什么是边缘？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图像局部区域特征不相同的那些区域间的分界线</a:t>
            </a:r>
            <a:endParaRPr lang="zh-CN" altLang="en-US" dirty="0"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r>
              <a:rPr spc="-5" dirty="0">
                <a:latin typeface="Arial" panose="020B0604020202020204"/>
                <a:cs typeface="Arial" panose="020B0604020202020204"/>
                <a:sym typeface="+mn-ea"/>
              </a:rPr>
              <a:t>An </a:t>
            </a:r>
            <a:r>
              <a:rPr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edge </a:t>
            </a:r>
            <a:r>
              <a:rPr dirty="0">
                <a:latin typeface="Arial" panose="020B0604020202020204"/>
                <a:cs typeface="Arial" panose="020B0604020202020204"/>
                <a:sym typeface="+mn-ea"/>
              </a:rPr>
              <a:t>is a place of </a:t>
            </a:r>
            <a:r>
              <a:rPr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rapid change in the  image intensity</a:t>
            </a:r>
            <a:r>
              <a:rPr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function</a:t>
            </a:r>
            <a:endParaRPr>
              <a:latin typeface="Arial" panose="020B0604020202020204"/>
              <a:cs typeface="Arial" panose="020B0604020202020204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122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96485" y="3549650"/>
            <a:ext cx="4149725" cy="287972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" name="object 4"/>
          <p:cNvSpPr/>
          <p:nvPr/>
        </p:nvSpPr>
        <p:spPr>
          <a:xfrm>
            <a:off x="1001968" y="3947541"/>
            <a:ext cx="2691113" cy="2083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958100" y="3938396"/>
            <a:ext cx="2762250" cy="2101850"/>
          </a:xfrm>
          <a:custGeom>
            <a:avLst/>
            <a:gdLst/>
            <a:ahLst/>
            <a:cxnLst/>
            <a:rect l="l" t="t" r="r" b="b"/>
            <a:pathLst>
              <a:path w="2762250" h="2101850">
                <a:moveTo>
                  <a:pt x="2762250" y="2101596"/>
                </a:moveTo>
                <a:lnTo>
                  <a:pt x="2762250" y="0"/>
                </a:lnTo>
                <a:lnTo>
                  <a:pt x="0" y="0"/>
                </a:lnTo>
                <a:lnTo>
                  <a:pt x="0" y="2101596"/>
                </a:lnTo>
                <a:lnTo>
                  <a:pt x="4572" y="2101596"/>
                </a:lnTo>
                <a:lnTo>
                  <a:pt x="4571" y="9143"/>
                </a:lnTo>
                <a:lnTo>
                  <a:pt x="9143" y="4572"/>
                </a:lnTo>
                <a:lnTo>
                  <a:pt x="9143" y="9143"/>
                </a:lnTo>
                <a:lnTo>
                  <a:pt x="2752344" y="9143"/>
                </a:lnTo>
                <a:lnTo>
                  <a:pt x="2752344" y="4571"/>
                </a:lnTo>
                <a:lnTo>
                  <a:pt x="2757678" y="9143"/>
                </a:lnTo>
                <a:lnTo>
                  <a:pt x="2757678" y="2101596"/>
                </a:lnTo>
                <a:lnTo>
                  <a:pt x="2762250" y="2101596"/>
                </a:lnTo>
                <a:close/>
              </a:path>
              <a:path w="2762250" h="2101850">
                <a:moveTo>
                  <a:pt x="9143" y="9143"/>
                </a:moveTo>
                <a:lnTo>
                  <a:pt x="9143" y="4572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2762250" h="2101850">
                <a:moveTo>
                  <a:pt x="9143" y="2092452"/>
                </a:moveTo>
                <a:lnTo>
                  <a:pt x="9143" y="9143"/>
                </a:lnTo>
                <a:lnTo>
                  <a:pt x="4571" y="9143"/>
                </a:lnTo>
                <a:lnTo>
                  <a:pt x="4572" y="2092452"/>
                </a:lnTo>
                <a:lnTo>
                  <a:pt x="9143" y="2092452"/>
                </a:lnTo>
                <a:close/>
              </a:path>
              <a:path w="2762250" h="2101850">
                <a:moveTo>
                  <a:pt x="2757678" y="2092452"/>
                </a:moveTo>
                <a:lnTo>
                  <a:pt x="4572" y="2092452"/>
                </a:lnTo>
                <a:lnTo>
                  <a:pt x="9143" y="2097023"/>
                </a:lnTo>
                <a:lnTo>
                  <a:pt x="9144" y="2101596"/>
                </a:lnTo>
                <a:lnTo>
                  <a:pt x="2752344" y="2101596"/>
                </a:lnTo>
                <a:lnTo>
                  <a:pt x="2752344" y="2097024"/>
                </a:lnTo>
                <a:lnTo>
                  <a:pt x="2757678" y="2092452"/>
                </a:lnTo>
                <a:close/>
              </a:path>
              <a:path w="2762250" h="2101850">
                <a:moveTo>
                  <a:pt x="9144" y="2101596"/>
                </a:moveTo>
                <a:lnTo>
                  <a:pt x="9143" y="2097023"/>
                </a:lnTo>
                <a:lnTo>
                  <a:pt x="4572" y="2092452"/>
                </a:lnTo>
                <a:lnTo>
                  <a:pt x="4572" y="2101596"/>
                </a:lnTo>
                <a:lnTo>
                  <a:pt x="9144" y="2101596"/>
                </a:lnTo>
                <a:close/>
              </a:path>
              <a:path w="2762250" h="2101850">
                <a:moveTo>
                  <a:pt x="2757678" y="9143"/>
                </a:moveTo>
                <a:lnTo>
                  <a:pt x="2752344" y="4571"/>
                </a:lnTo>
                <a:lnTo>
                  <a:pt x="2752344" y="9143"/>
                </a:lnTo>
                <a:lnTo>
                  <a:pt x="2757678" y="9143"/>
                </a:lnTo>
                <a:close/>
              </a:path>
              <a:path w="2762250" h="2101850">
                <a:moveTo>
                  <a:pt x="2757678" y="2092452"/>
                </a:moveTo>
                <a:lnTo>
                  <a:pt x="2757678" y="9143"/>
                </a:lnTo>
                <a:lnTo>
                  <a:pt x="2752344" y="9143"/>
                </a:lnTo>
                <a:lnTo>
                  <a:pt x="2752344" y="2092452"/>
                </a:lnTo>
                <a:lnTo>
                  <a:pt x="2757678" y="2092452"/>
                </a:lnTo>
                <a:close/>
              </a:path>
              <a:path w="2762250" h="2101850">
                <a:moveTo>
                  <a:pt x="2757678" y="2101596"/>
                </a:moveTo>
                <a:lnTo>
                  <a:pt x="2757678" y="2092452"/>
                </a:lnTo>
                <a:lnTo>
                  <a:pt x="2752344" y="2097024"/>
                </a:lnTo>
                <a:lnTo>
                  <a:pt x="2752344" y="2101596"/>
                </a:lnTo>
                <a:lnTo>
                  <a:pt x="2757678" y="2101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967244" y="5014341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1993144" y="3593465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image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Hough</a:t>
            </a:r>
            <a:r>
              <a:rPr lang="zh-CN" altLang="en-US"/>
              <a:t>变换及应用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zh-CN" altLang="en-US"/>
              <a:t>霍夫变换是一种在图像种寻找直线、圆形以及其他简单形状的方法。</a:t>
            </a:r>
            <a:r>
              <a:rPr lang="en-US" altLang="zh-CN"/>
              <a:t>1962</a:t>
            </a:r>
            <a:r>
              <a:rPr lang="zh-CN" altLang="en-US"/>
              <a:t>年</a:t>
            </a:r>
            <a:r>
              <a:rPr lang="en-US" altLang="zh-CN"/>
              <a:t>Paul Hough</a:t>
            </a:r>
            <a:r>
              <a:rPr lang="zh-CN" altLang="en-US"/>
              <a:t>首次提出用于直线检测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190" y="228459"/>
            <a:ext cx="7237645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Related: </a:t>
            </a:r>
            <a:r>
              <a:rPr sz="3760" spc="-5" dirty="0">
                <a:solidFill>
                  <a:srgbClr val="FF0000"/>
                </a:solidFill>
              </a:rPr>
              <a:t>Line detection</a:t>
            </a:r>
            <a:r>
              <a:rPr sz="3760" spc="75" dirty="0">
                <a:solidFill>
                  <a:srgbClr val="FF0000"/>
                </a:solidFill>
              </a:rPr>
              <a:t> </a:t>
            </a:r>
            <a:r>
              <a:rPr sz="3760" spc="-5" dirty="0"/>
              <a:t>(fitting)</a:t>
            </a:r>
            <a:endParaRPr sz="3760" dirty="0"/>
          </a:p>
        </p:txBody>
      </p:sp>
      <p:sp>
        <p:nvSpPr>
          <p:cNvPr id="3" name="object 3"/>
          <p:cNvSpPr txBox="1"/>
          <p:nvPr/>
        </p:nvSpPr>
        <p:spPr>
          <a:xfrm>
            <a:off x="1023986" y="1202429"/>
            <a:ext cx="7392226" cy="641907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Why fit</a:t>
            </a:r>
            <a:r>
              <a:rPr sz="205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lines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?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4965">
              <a:lnSpc>
                <a:spcPct val="100000"/>
              </a:lnSpc>
            </a:pPr>
            <a:r>
              <a:rPr sz="2050" spc="-5" dirty="0">
                <a:latin typeface="Arial" panose="020B0604020202020204"/>
                <a:cs typeface="Arial" panose="020B0604020202020204"/>
              </a:rPr>
              <a:t>Many objects characterized by presence of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straight</a:t>
            </a:r>
            <a:r>
              <a:rPr sz="2050" spc="3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lines</a:t>
            </a:r>
            <a:endParaRPr sz="2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9190" y="2364625"/>
            <a:ext cx="2296860" cy="30624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1169508" y="4189732"/>
            <a:ext cx="2019933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200" y="0"/>
                </a:lnTo>
              </a:path>
            </a:pathLst>
          </a:custGeom>
          <a:ln w="39623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1625622" y="3929096"/>
            <a:ext cx="149866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2081736" y="3147186"/>
            <a:ext cx="0" cy="716751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2538502" y="3211693"/>
            <a:ext cx="0" cy="716751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820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1821100" y="4580687"/>
            <a:ext cx="781910" cy="0"/>
          </a:xfrm>
          <a:custGeom>
            <a:avLst/>
            <a:gdLst/>
            <a:ahLst/>
            <a:cxnLst/>
            <a:rect l="l" t="t" r="r" b="b"/>
            <a:pathLst>
              <a:path w="91440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1186010" y="5601296"/>
            <a:ext cx="6978276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Why aren’t we done just by running edge</a:t>
            </a:r>
            <a:r>
              <a:rPr sz="20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detection?</a:t>
            </a:r>
            <a:endParaRPr sz="2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15238" y="2820739"/>
            <a:ext cx="1921662" cy="1498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2" name="object 12"/>
          <p:cNvSpPr/>
          <p:nvPr/>
        </p:nvSpPr>
        <p:spPr>
          <a:xfrm>
            <a:off x="3971352" y="3147186"/>
            <a:ext cx="847069" cy="0"/>
          </a:xfrm>
          <a:custGeom>
            <a:avLst/>
            <a:gdLst/>
            <a:ahLst/>
            <a:cxnLst/>
            <a:rect l="l" t="t" r="r" b="b"/>
            <a:pathLst>
              <a:path w="990600">
                <a:moveTo>
                  <a:pt x="0" y="0"/>
                </a:moveTo>
                <a:lnTo>
                  <a:pt x="990600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4101670" y="2886550"/>
            <a:ext cx="610324" cy="0"/>
          </a:xfrm>
          <a:custGeom>
            <a:avLst/>
            <a:gdLst/>
            <a:ahLst/>
            <a:cxnLst/>
            <a:rect l="l" t="t" r="r" b="b"/>
            <a:pathLst>
              <a:path w="713739">
                <a:moveTo>
                  <a:pt x="0" y="0"/>
                </a:moveTo>
                <a:lnTo>
                  <a:pt x="713232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4166829" y="3472982"/>
            <a:ext cx="521273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600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/>
          <p:nvPr/>
        </p:nvSpPr>
        <p:spPr>
          <a:xfrm>
            <a:off x="5665479" y="2560103"/>
            <a:ext cx="2293601" cy="21502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/>
          <p:nvPr/>
        </p:nvSpPr>
        <p:spPr>
          <a:xfrm>
            <a:off x="6562720" y="3664550"/>
            <a:ext cx="226428" cy="983903"/>
          </a:xfrm>
          <a:custGeom>
            <a:avLst/>
            <a:gdLst/>
            <a:ahLst/>
            <a:cxnLst/>
            <a:rect l="l" t="t" r="r" b="b"/>
            <a:pathLst>
              <a:path w="264795" h="1150620">
                <a:moveTo>
                  <a:pt x="264414" y="1143000"/>
                </a:moveTo>
                <a:lnTo>
                  <a:pt x="37338" y="0"/>
                </a:lnTo>
                <a:lnTo>
                  <a:pt x="0" y="7619"/>
                </a:lnTo>
                <a:lnTo>
                  <a:pt x="227076" y="1150620"/>
                </a:lnTo>
                <a:lnTo>
                  <a:pt x="264414" y="114300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7" name="object 17"/>
          <p:cNvSpPr/>
          <p:nvPr/>
        </p:nvSpPr>
        <p:spPr>
          <a:xfrm>
            <a:off x="5649189" y="3139367"/>
            <a:ext cx="747700" cy="1383546"/>
          </a:xfrm>
          <a:custGeom>
            <a:avLst/>
            <a:gdLst/>
            <a:ahLst/>
            <a:cxnLst/>
            <a:rect l="l" t="t" r="r" b="b"/>
            <a:pathLst>
              <a:path w="874395" h="1617979">
                <a:moveTo>
                  <a:pt x="874013" y="17525"/>
                </a:moveTo>
                <a:lnTo>
                  <a:pt x="839723" y="0"/>
                </a:lnTo>
                <a:lnTo>
                  <a:pt x="0" y="1600200"/>
                </a:lnTo>
                <a:lnTo>
                  <a:pt x="34290" y="1617726"/>
                </a:lnTo>
                <a:lnTo>
                  <a:pt x="874013" y="17525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8" name="object 18"/>
          <p:cNvSpPr/>
          <p:nvPr/>
        </p:nvSpPr>
        <p:spPr>
          <a:xfrm>
            <a:off x="6577707" y="3668459"/>
            <a:ext cx="586432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39624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Hough</a:t>
            </a:r>
            <a:r>
              <a:rPr lang="zh-CN" altLang="en-US" sz="4000" dirty="0"/>
              <a:t>变换检测法</a:t>
            </a:r>
            <a:endParaRPr lang="zh-CN" altLang="en-US" sz="4000" dirty="0"/>
          </a:p>
        </p:txBody>
      </p:sp>
      <p:sp>
        <p:nvSpPr>
          <p:cNvPr id="56323" name="Rectangle 3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35814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600" dirty="0">
                <a:solidFill>
                  <a:srgbClr val="0033CC"/>
                </a:solidFill>
                <a:ea typeface="黑体" panose="02010609060101010101" pitchFamily="49" charset="-122"/>
              </a:rPr>
              <a:t>问题的提出</a:t>
            </a:r>
            <a:endParaRPr lang="zh-CN" altLang="en-US" sz="3600" dirty="0">
              <a:solidFill>
                <a:srgbClr val="0033CC"/>
              </a:solidFill>
              <a:ea typeface="黑体" panose="02010609060101010101" pitchFamily="49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sz="3600" dirty="0"/>
              <a:t>在找出边界点集之后，需要连接，形成完整的边界图形描述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grpSp>
        <p:nvGrpSpPr>
          <p:cNvPr id="56324" name="Group 32"/>
          <p:cNvGrpSpPr/>
          <p:nvPr/>
        </p:nvGrpSpPr>
        <p:grpSpPr>
          <a:xfrm>
            <a:off x="2438400" y="4419600"/>
            <a:ext cx="4038600" cy="1066800"/>
            <a:chOff x="1536" y="2784"/>
            <a:chExt cx="2544" cy="672"/>
          </a:xfrm>
        </p:grpSpPr>
        <p:sp>
          <p:nvSpPr>
            <p:cNvPr id="56325" name="Oval 6"/>
            <p:cNvSpPr/>
            <p:nvPr/>
          </p:nvSpPr>
          <p:spPr>
            <a:xfrm>
              <a:off x="2208" y="3168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26" name="Oval 7"/>
            <p:cNvSpPr/>
            <p:nvPr/>
          </p:nvSpPr>
          <p:spPr>
            <a:xfrm>
              <a:off x="1728" y="3264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27" name="Oval 8"/>
            <p:cNvSpPr/>
            <p:nvPr/>
          </p:nvSpPr>
          <p:spPr>
            <a:xfrm>
              <a:off x="1824" y="321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28" name="Oval 9"/>
            <p:cNvSpPr/>
            <p:nvPr/>
          </p:nvSpPr>
          <p:spPr>
            <a:xfrm>
              <a:off x="1920" y="3168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29" name="Oval 10"/>
            <p:cNvSpPr/>
            <p:nvPr/>
          </p:nvSpPr>
          <p:spPr>
            <a:xfrm>
              <a:off x="2016" y="3168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0" name="Oval 11"/>
            <p:cNvSpPr/>
            <p:nvPr/>
          </p:nvSpPr>
          <p:spPr>
            <a:xfrm>
              <a:off x="2544" y="3072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1" name="Oval 12"/>
            <p:cNvSpPr/>
            <p:nvPr/>
          </p:nvSpPr>
          <p:spPr>
            <a:xfrm>
              <a:off x="2640" y="3024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2" name="Oval 13"/>
            <p:cNvSpPr/>
            <p:nvPr/>
          </p:nvSpPr>
          <p:spPr>
            <a:xfrm>
              <a:off x="2112" y="3120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3" name="Oval 14"/>
            <p:cNvSpPr/>
            <p:nvPr/>
          </p:nvSpPr>
          <p:spPr>
            <a:xfrm>
              <a:off x="2304" y="3120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4" name="Oval 15"/>
            <p:cNvSpPr/>
            <p:nvPr/>
          </p:nvSpPr>
          <p:spPr>
            <a:xfrm>
              <a:off x="2448" y="3120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5" name="Oval 16"/>
            <p:cNvSpPr/>
            <p:nvPr/>
          </p:nvSpPr>
          <p:spPr>
            <a:xfrm>
              <a:off x="2592" y="3072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6" name="Oval 17"/>
            <p:cNvSpPr/>
            <p:nvPr/>
          </p:nvSpPr>
          <p:spPr>
            <a:xfrm>
              <a:off x="2928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7" name="Oval 18"/>
            <p:cNvSpPr/>
            <p:nvPr/>
          </p:nvSpPr>
          <p:spPr>
            <a:xfrm>
              <a:off x="2400" y="3168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8" name="Oval 19"/>
            <p:cNvSpPr/>
            <p:nvPr/>
          </p:nvSpPr>
          <p:spPr>
            <a:xfrm>
              <a:off x="2784" y="3024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39" name="Oval 20"/>
            <p:cNvSpPr/>
            <p:nvPr/>
          </p:nvSpPr>
          <p:spPr>
            <a:xfrm>
              <a:off x="3264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0" name="Oval 21"/>
            <p:cNvSpPr/>
            <p:nvPr/>
          </p:nvSpPr>
          <p:spPr>
            <a:xfrm>
              <a:off x="3072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1" name="Oval 22"/>
            <p:cNvSpPr/>
            <p:nvPr/>
          </p:nvSpPr>
          <p:spPr>
            <a:xfrm>
              <a:off x="2736" y="3408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2" name="Oval 23"/>
            <p:cNvSpPr/>
            <p:nvPr/>
          </p:nvSpPr>
          <p:spPr>
            <a:xfrm>
              <a:off x="3024" y="3024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3" name="Oval 24"/>
            <p:cNvSpPr/>
            <p:nvPr/>
          </p:nvSpPr>
          <p:spPr>
            <a:xfrm>
              <a:off x="3360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4" name="Oval 25"/>
            <p:cNvSpPr/>
            <p:nvPr/>
          </p:nvSpPr>
          <p:spPr>
            <a:xfrm>
              <a:off x="3408" y="2880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5" name="Oval 26"/>
            <p:cNvSpPr/>
            <p:nvPr/>
          </p:nvSpPr>
          <p:spPr>
            <a:xfrm>
              <a:off x="3648" y="2832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6" name="Oval 27"/>
            <p:cNvSpPr/>
            <p:nvPr/>
          </p:nvSpPr>
          <p:spPr>
            <a:xfrm>
              <a:off x="3168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7" name="Oval 28"/>
            <p:cNvSpPr/>
            <p:nvPr/>
          </p:nvSpPr>
          <p:spPr>
            <a:xfrm>
              <a:off x="2880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8" name="Oval 29"/>
            <p:cNvSpPr/>
            <p:nvPr/>
          </p:nvSpPr>
          <p:spPr>
            <a:xfrm>
              <a:off x="3504" y="2880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49" name="Oval 30"/>
            <p:cNvSpPr/>
            <p:nvPr/>
          </p:nvSpPr>
          <p:spPr>
            <a:xfrm>
              <a:off x="3312" y="2976"/>
              <a:ext cx="48" cy="48"/>
            </a:xfrm>
            <a:prstGeom prst="ellipse">
              <a:avLst/>
            </a:prstGeom>
            <a:solidFill>
              <a:srgbClr val="FF3399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85000"/>
                <a:buFont typeface="Wingdings" panose="05000000000000000000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95000"/>
                <a:buFont typeface="Wingdings 2" pitchFamily="18" charset="2"/>
                <a:buChar char="¡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90000"/>
                <a:buFont typeface="Wingdings" panose="05000000000000000000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Wingdings 2" pitchFamily="18" charset="2"/>
                <a:buChar char="¡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50000"/>
                </a:spcBef>
                <a:buClrTx/>
                <a:buFontTx/>
                <a:buNone/>
              </a:pP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56350" name="Line 31"/>
            <p:cNvSpPr/>
            <p:nvPr/>
          </p:nvSpPr>
          <p:spPr>
            <a:xfrm flipV="1">
              <a:off x="1536" y="2784"/>
              <a:ext cx="2544" cy="5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2862" y="1779496"/>
            <a:ext cx="3253395" cy="43324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 txBox="1"/>
          <p:nvPr/>
        </p:nvSpPr>
        <p:spPr>
          <a:xfrm>
            <a:off x="4076257" y="2590903"/>
            <a:ext cx="5162995" cy="2709617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243840" marR="393065" indent="-231775">
              <a:lnSpc>
                <a:spcPct val="100000"/>
              </a:lnSpc>
              <a:spcBef>
                <a:spcPts val="95"/>
              </a:spcBef>
              <a:buFont typeface="Arial" panose="020B0604020202020204"/>
              <a:buChar char="•"/>
              <a:tabLst>
                <a:tab pos="243840" algn="l"/>
                <a:tab pos="244475" algn="l"/>
              </a:tabLst>
            </a:pPr>
            <a:r>
              <a:rPr sz="1710" b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Noise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measured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edge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points, 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orientations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: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701040" marR="5080" lvl="1" indent="-231775">
              <a:lnSpc>
                <a:spcPct val="100000"/>
              </a:lnSpc>
              <a:spcBef>
                <a:spcPts val="610"/>
              </a:spcBef>
              <a:buChar char="–"/>
              <a:tabLst>
                <a:tab pos="701675" algn="l"/>
              </a:tabLst>
            </a:pP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e.g. </a:t>
            </a: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edges not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collinear </a:t>
            </a: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where</a:t>
            </a:r>
            <a:r>
              <a:rPr sz="1540" spc="-11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they  should</a:t>
            </a:r>
            <a:r>
              <a:rPr sz="1540" spc="-1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be</a:t>
            </a:r>
            <a:endParaRPr sz="1540" dirty="0">
              <a:latin typeface="Arial" panose="020B0604020202020204"/>
              <a:cs typeface="Arial" panose="020B0604020202020204"/>
            </a:endParaRPr>
          </a:p>
          <a:p>
            <a:pPr marL="701040" marR="612775" lvl="1" indent="-231775">
              <a:lnSpc>
                <a:spcPct val="100000"/>
              </a:lnSpc>
              <a:spcBef>
                <a:spcPts val="600"/>
              </a:spcBef>
              <a:buChar char="–"/>
              <a:tabLst>
                <a:tab pos="701675" algn="l"/>
              </a:tabLst>
            </a:pP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how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to </a:t>
            </a: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detect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true </a:t>
            </a: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underlying 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parameters?</a:t>
            </a:r>
            <a:endParaRPr sz="1540" dirty="0">
              <a:latin typeface="Arial" panose="020B0604020202020204"/>
              <a:cs typeface="Arial" panose="020B0604020202020204"/>
            </a:endParaRPr>
          </a:p>
          <a:p>
            <a:pPr marL="243840" indent="-231775">
              <a:lnSpc>
                <a:spcPct val="100000"/>
              </a:lnSpc>
              <a:spcBef>
                <a:spcPts val="590"/>
              </a:spcBef>
              <a:buFont typeface="Arial" panose="020B0604020202020204"/>
              <a:buChar char="•"/>
              <a:tabLst>
                <a:tab pos="243840" algn="l"/>
                <a:tab pos="244475" algn="l"/>
              </a:tabLst>
            </a:pP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Extra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edge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points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(c):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701040" marR="198120" lvl="1" indent="-231775">
              <a:lnSpc>
                <a:spcPct val="100000"/>
              </a:lnSpc>
              <a:spcBef>
                <a:spcPts val="610"/>
              </a:spcBef>
              <a:buChar char="–"/>
              <a:tabLst>
                <a:tab pos="701675" algn="l"/>
              </a:tabLst>
            </a:pP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which points go with which line, if 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any?</a:t>
            </a:r>
            <a:endParaRPr sz="1540" dirty="0">
              <a:latin typeface="Arial" panose="020B0604020202020204"/>
              <a:cs typeface="Arial" panose="020B0604020202020204"/>
            </a:endParaRPr>
          </a:p>
          <a:p>
            <a:pPr marL="243840" marR="708660" indent="-231775">
              <a:lnSpc>
                <a:spcPct val="100000"/>
              </a:lnSpc>
              <a:spcBef>
                <a:spcPts val="590"/>
              </a:spcBef>
              <a:buChar char="•"/>
              <a:tabLst>
                <a:tab pos="243840" algn="l"/>
                <a:tab pos="244475" algn="l"/>
              </a:tabLst>
            </a:pP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Only some parts of each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line  detected,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and some parts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are  </a:t>
            </a:r>
            <a:r>
              <a:rPr sz="171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missing</a:t>
            </a:r>
            <a:r>
              <a:rPr sz="1710" b="1" spc="-5" dirty="0">
                <a:latin typeface="Arial" panose="020B0604020202020204"/>
                <a:cs typeface="Arial" panose="020B0604020202020204"/>
              </a:rPr>
              <a:t>: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701040" marR="574040" lvl="1" indent="-231775">
              <a:lnSpc>
                <a:spcPct val="100000"/>
              </a:lnSpc>
              <a:spcBef>
                <a:spcPts val="610"/>
              </a:spcBef>
              <a:buChar char="–"/>
              <a:tabLst>
                <a:tab pos="701675" algn="l"/>
              </a:tabLst>
            </a:pP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how to find a </a:t>
            </a:r>
            <a:r>
              <a:rPr sz="1540" spc="-5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line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that</a:t>
            </a:r>
            <a:r>
              <a:rPr sz="1540" spc="-114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bridges  missing</a:t>
            </a:r>
            <a:r>
              <a:rPr sz="1540" spc="-2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2D2D8A"/>
                </a:solidFill>
                <a:latin typeface="Arial" panose="020B0604020202020204"/>
                <a:cs typeface="Arial" panose="020B0604020202020204"/>
              </a:rPr>
              <a:t>evidence?</a:t>
            </a:r>
            <a:endParaRPr sz="154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5472" y="157571"/>
            <a:ext cx="6240078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68855" algn="l"/>
                <a:tab pos="3914140" algn="l"/>
              </a:tabLst>
            </a:pPr>
            <a:r>
              <a:rPr sz="3760" spc="-15" dirty="0"/>
              <a:t>Difficulty	</a:t>
            </a:r>
            <a:r>
              <a:rPr sz="3760" spc="-5" dirty="0"/>
              <a:t>of</a:t>
            </a:r>
            <a:r>
              <a:rPr sz="3760" spc="5" dirty="0"/>
              <a:t> </a:t>
            </a:r>
            <a:r>
              <a:rPr sz="3760" spc="-5" dirty="0"/>
              <a:t>line	fitting</a:t>
            </a:r>
            <a:endParaRPr sz="3760" dirty="0"/>
          </a:p>
        </p:txBody>
      </p:sp>
      <p:sp>
        <p:nvSpPr>
          <p:cNvPr id="5" name="object 5"/>
          <p:cNvSpPr/>
          <p:nvPr/>
        </p:nvSpPr>
        <p:spPr>
          <a:xfrm>
            <a:off x="7987110" y="1352052"/>
            <a:ext cx="53430" cy="53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8017072" y="1050365"/>
            <a:ext cx="53430" cy="53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7825515" y="1084900"/>
            <a:ext cx="45068" cy="45068"/>
          </a:xfrm>
          <a:custGeom>
            <a:avLst/>
            <a:gdLst/>
            <a:ahLst/>
            <a:cxnLst/>
            <a:rect l="l" t="t" r="r" b="b"/>
            <a:pathLst>
              <a:path w="52704" h="52705">
                <a:moveTo>
                  <a:pt x="52577" y="26669"/>
                </a:moveTo>
                <a:lnTo>
                  <a:pt x="50446" y="16394"/>
                </a:lnTo>
                <a:lnTo>
                  <a:pt x="44672" y="7905"/>
                </a:lnTo>
                <a:lnTo>
                  <a:pt x="36183" y="2131"/>
                </a:lnTo>
                <a:lnTo>
                  <a:pt x="25908" y="0"/>
                </a:lnTo>
                <a:lnTo>
                  <a:pt x="15751" y="2131"/>
                </a:lnTo>
                <a:lnTo>
                  <a:pt x="7524" y="7905"/>
                </a:lnTo>
                <a:lnTo>
                  <a:pt x="2012" y="16394"/>
                </a:lnTo>
                <a:lnTo>
                  <a:pt x="0" y="26669"/>
                </a:lnTo>
                <a:lnTo>
                  <a:pt x="2012" y="36826"/>
                </a:lnTo>
                <a:lnTo>
                  <a:pt x="7524" y="45053"/>
                </a:lnTo>
                <a:lnTo>
                  <a:pt x="15751" y="50565"/>
                </a:lnTo>
                <a:lnTo>
                  <a:pt x="25908" y="52577"/>
                </a:lnTo>
                <a:lnTo>
                  <a:pt x="36183" y="50565"/>
                </a:lnTo>
                <a:lnTo>
                  <a:pt x="44672" y="45053"/>
                </a:lnTo>
                <a:lnTo>
                  <a:pt x="50446" y="36826"/>
                </a:lnTo>
                <a:lnTo>
                  <a:pt x="52577" y="266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7820954" y="1080990"/>
            <a:ext cx="53756" cy="53756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762" y="36575"/>
                </a:moveTo>
                <a:lnTo>
                  <a:pt x="761" y="25145"/>
                </a:lnTo>
                <a:lnTo>
                  <a:pt x="0" y="30479"/>
                </a:lnTo>
                <a:lnTo>
                  <a:pt x="0" y="31241"/>
                </a:lnTo>
                <a:lnTo>
                  <a:pt x="762" y="36575"/>
                </a:lnTo>
                <a:close/>
              </a:path>
              <a:path w="62865" h="62865">
                <a:moveTo>
                  <a:pt x="3048" y="42671"/>
                </a:moveTo>
                <a:lnTo>
                  <a:pt x="3047" y="19049"/>
                </a:lnTo>
                <a:lnTo>
                  <a:pt x="2285" y="19049"/>
                </a:lnTo>
                <a:lnTo>
                  <a:pt x="761" y="24383"/>
                </a:lnTo>
                <a:lnTo>
                  <a:pt x="762" y="38099"/>
                </a:lnTo>
                <a:lnTo>
                  <a:pt x="2286" y="42671"/>
                </a:lnTo>
                <a:lnTo>
                  <a:pt x="3048" y="42671"/>
                </a:lnTo>
                <a:close/>
              </a:path>
              <a:path w="62865" h="62865">
                <a:moveTo>
                  <a:pt x="53340" y="30479"/>
                </a:moveTo>
                <a:lnTo>
                  <a:pt x="53340" y="8381"/>
                </a:lnTo>
                <a:lnTo>
                  <a:pt x="49530" y="5333"/>
                </a:lnTo>
                <a:lnTo>
                  <a:pt x="48768" y="5333"/>
                </a:lnTo>
                <a:lnTo>
                  <a:pt x="48768" y="4571"/>
                </a:lnTo>
                <a:lnTo>
                  <a:pt x="44196" y="2285"/>
                </a:lnTo>
                <a:lnTo>
                  <a:pt x="43434" y="2285"/>
                </a:lnTo>
                <a:lnTo>
                  <a:pt x="38100" y="761"/>
                </a:lnTo>
                <a:lnTo>
                  <a:pt x="37338" y="761"/>
                </a:lnTo>
                <a:lnTo>
                  <a:pt x="37338" y="0"/>
                </a:lnTo>
                <a:lnTo>
                  <a:pt x="25908" y="0"/>
                </a:lnTo>
                <a:lnTo>
                  <a:pt x="25145" y="761"/>
                </a:lnTo>
                <a:lnTo>
                  <a:pt x="24383" y="761"/>
                </a:lnTo>
                <a:lnTo>
                  <a:pt x="19811" y="2285"/>
                </a:lnTo>
                <a:lnTo>
                  <a:pt x="19049" y="2285"/>
                </a:lnTo>
                <a:lnTo>
                  <a:pt x="14477" y="4571"/>
                </a:lnTo>
                <a:lnTo>
                  <a:pt x="14477" y="5333"/>
                </a:lnTo>
                <a:lnTo>
                  <a:pt x="13715" y="5333"/>
                </a:lnTo>
                <a:lnTo>
                  <a:pt x="9905" y="8381"/>
                </a:lnTo>
                <a:lnTo>
                  <a:pt x="9143" y="9143"/>
                </a:lnTo>
                <a:lnTo>
                  <a:pt x="6095" y="12953"/>
                </a:lnTo>
                <a:lnTo>
                  <a:pt x="5333" y="13715"/>
                </a:lnTo>
                <a:lnTo>
                  <a:pt x="3047" y="18287"/>
                </a:lnTo>
                <a:lnTo>
                  <a:pt x="3048" y="43433"/>
                </a:lnTo>
                <a:lnTo>
                  <a:pt x="5334" y="48005"/>
                </a:lnTo>
                <a:lnTo>
                  <a:pt x="5334" y="48767"/>
                </a:lnTo>
                <a:lnTo>
                  <a:pt x="6096" y="48767"/>
                </a:lnTo>
                <a:lnTo>
                  <a:pt x="9144" y="52577"/>
                </a:lnTo>
                <a:lnTo>
                  <a:pt x="9144" y="53339"/>
                </a:lnTo>
                <a:lnTo>
                  <a:pt x="9906" y="53339"/>
                </a:lnTo>
                <a:lnTo>
                  <a:pt x="9906" y="27431"/>
                </a:lnTo>
                <a:lnTo>
                  <a:pt x="11430" y="22097"/>
                </a:lnTo>
                <a:lnTo>
                  <a:pt x="11430" y="22859"/>
                </a:lnTo>
                <a:lnTo>
                  <a:pt x="12954" y="19811"/>
                </a:lnTo>
                <a:lnTo>
                  <a:pt x="12954" y="19049"/>
                </a:lnTo>
                <a:lnTo>
                  <a:pt x="16764" y="15239"/>
                </a:lnTo>
                <a:lnTo>
                  <a:pt x="16764" y="15392"/>
                </a:lnTo>
                <a:lnTo>
                  <a:pt x="19050" y="13563"/>
                </a:lnTo>
                <a:lnTo>
                  <a:pt x="19050" y="12953"/>
                </a:lnTo>
                <a:lnTo>
                  <a:pt x="23622" y="10667"/>
                </a:lnTo>
                <a:lnTo>
                  <a:pt x="23622" y="11175"/>
                </a:lnTo>
                <a:lnTo>
                  <a:pt x="26670" y="10159"/>
                </a:lnTo>
                <a:lnTo>
                  <a:pt x="26670" y="9905"/>
                </a:lnTo>
                <a:lnTo>
                  <a:pt x="31242" y="9252"/>
                </a:lnTo>
                <a:lnTo>
                  <a:pt x="36576" y="9905"/>
                </a:lnTo>
                <a:lnTo>
                  <a:pt x="36576" y="10341"/>
                </a:lnTo>
                <a:lnTo>
                  <a:pt x="39624" y="11212"/>
                </a:lnTo>
                <a:lnTo>
                  <a:pt x="39624" y="10667"/>
                </a:lnTo>
                <a:lnTo>
                  <a:pt x="44196" y="12953"/>
                </a:lnTo>
                <a:lnTo>
                  <a:pt x="44196" y="13563"/>
                </a:lnTo>
                <a:lnTo>
                  <a:pt x="46482" y="15392"/>
                </a:lnTo>
                <a:lnTo>
                  <a:pt x="46482" y="15239"/>
                </a:lnTo>
                <a:lnTo>
                  <a:pt x="47244" y="16001"/>
                </a:lnTo>
                <a:lnTo>
                  <a:pt x="47244" y="16192"/>
                </a:lnTo>
                <a:lnTo>
                  <a:pt x="49530" y="19049"/>
                </a:lnTo>
                <a:lnTo>
                  <a:pt x="49530" y="18287"/>
                </a:lnTo>
                <a:lnTo>
                  <a:pt x="51816" y="22859"/>
                </a:lnTo>
                <a:lnTo>
                  <a:pt x="51816" y="24764"/>
                </a:lnTo>
                <a:lnTo>
                  <a:pt x="52577" y="27431"/>
                </a:lnTo>
                <a:lnTo>
                  <a:pt x="52577" y="25907"/>
                </a:lnTo>
                <a:lnTo>
                  <a:pt x="53285" y="30860"/>
                </a:lnTo>
                <a:lnTo>
                  <a:pt x="53340" y="30479"/>
                </a:lnTo>
                <a:close/>
              </a:path>
              <a:path w="62865" h="62865">
                <a:moveTo>
                  <a:pt x="13716" y="43433"/>
                </a:moveTo>
                <a:lnTo>
                  <a:pt x="11430" y="38861"/>
                </a:lnTo>
                <a:lnTo>
                  <a:pt x="11430" y="39623"/>
                </a:lnTo>
                <a:lnTo>
                  <a:pt x="9906" y="35051"/>
                </a:lnTo>
                <a:lnTo>
                  <a:pt x="9906" y="53339"/>
                </a:lnTo>
                <a:lnTo>
                  <a:pt x="12954" y="55778"/>
                </a:lnTo>
                <a:lnTo>
                  <a:pt x="12954" y="42671"/>
                </a:lnTo>
                <a:lnTo>
                  <a:pt x="13716" y="43433"/>
                </a:lnTo>
                <a:close/>
              </a:path>
              <a:path w="62865" h="62865">
                <a:moveTo>
                  <a:pt x="13716" y="18287"/>
                </a:moveTo>
                <a:lnTo>
                  <a:pt x="12954" y="19049"/>
                </a:lnTo>
                <a:lnTo>
                  <a:pt x="12954" y="19811"/>
                </a:lnTo>
                <a:lnTo>
                  <a:pt x="13716" y="18287"/>
                </a:lnTo>
                <a:close/>
              </a:path>
              <a:path w="62865" h="62865">
                <a:moveTo>
                  <a:pt x="19812" y="60197"/>
                </a:moveTo>
                <a:lnTo>
                  <a:pt x="19812" y="49529"/>
                </a:lnTo>
                <a:lnTo>
                  <a:pt x="12954" y="42671"/>
                </a:lnTo>
                <a:lnTo>
                  <a:pt x="12954" y="55778"/>
                </a:lnTo>
                <a:lnTo>
                  <a:pt x="13716" y="56387"/>
                </a:lnTo>
                <a:lnTo>
                  <a:pt x="13716" y="57149"/>
                </a:lnTo>
                <a:lnTo>
                  <a:pt x="14478" y="57149"/>
                </a:lnTo>
                <a:lnTo>
                  <a:pt x="19050" y="59435"/>
                </a:lnTo>
                <a:lnTo>
                  <a:pt x="19812" y="60197"/>
                </a:lnTo>
                <a:close/>
              </a:path>
              <a:path w="62865" h="62865">
                <a:moveTo>
                  <a:pt x="16764" y="15392"/>
                </a:moveTo>
                <a:lnTo>
                  <a:pt x="16764" y="15239"/>
                </a:lnTo>
                <a:lnTo>
                  <a:pt x="16002" y="16001"/>
                </a:lnTo>
                <a:lnTo>
                  <a:pt x="16764" y="15392"/>
                </a:lnTo>
                <a:close/>
              </a:path>
              <a:path w="62865" h="62865">
                <a:moveTo>
                  <a:pt x="19812" y="12953"/>
                </a:moveTo>
                <a:lnTo>
                  <a:pt x="19050" y="12953"/>
                </a:lnTo>
                <a:lnTo>
                  <a:pt x="19050" y="13563"/>
                </a:lnTo>
                <a:lnTo>
                  <a:pt x="19812" y="12953"/>
                </a:lnTo>
                <a:close/>
              </a:path>
              <a:path w="62865" h="62865">
                <a:moveTo>
                  <a:pt x="23622" y="51053"/>
                </a:moveTo>
                <a:lnTo>
                  <a:pt x="19050" y="48767"/>
                </a:lnTo>
                <a:lnTo>
                  <a:pt x="19812" y="49529"/>
                </a:lnTo>
                <a:lnTo>
                  <a:pt x="19812" y="60197"/>
                </a:lnTo>
                <a:lnTo>
                  <a:pt x="22860" y="61213"/>
                </a:lnTo>
                <a:lnTo>
                  <a:pt x="22860" y="51053"/>
                </a:lnTo>
                <a:lnTo>
                  <a:pt x="23622" y="51053"/>
                </a:lnTo>
                <a:close/>
              </a:path>
              <a:path w="62865" h="62865">
                <a:moveTo>
                  <a:pt x="23622" y="11175"/>
                </a:moveTo>
                <a:lnTo>
                  <a:pt x="23622" y="10667"/>
                </a:lnTo>
                <a:lnTo>
                  <a:pt x="22860" y="11429"/>
                </a:lnTo>
                <a:lnTo>
                  <a:pt x="23622" y="11175"/>
                </a:lnTo>
                <a:close/>
              </a:path>
              <a:path w="62865" h="62865">
                <a:moveTo>
                  <a:pt x="27432" y="52577"/>
                </a:moveTo>
                <a:lnTo>
                  <a:pt x="22860" y="51053"/>
                </a:lnTo>
                <a:lnTo>
                  <a:pt x="22860" y="61213"/>
                </a:lnTo>
                <a:lnTo>
                  <a:pt x="24384" y="61721"/>
                </a:lnTo>
                <a:lnTo>
                  <a:pt x="26670" y="61830"/>
                </a:lnTo>
                <a:lnTo>
                  <a:pt x="26670" y="52577"/>
                </a:lnTo>
                <a:lnTo>
                  <a:pt x="27432" y="52577"/>
                </a:lnTo>
                <a:close/>
              </a:path>
              <a:path w="62865" h="62865">
                <a:moveTo>
                  <a:pt x="27432" y="9905"/>
                </a:moveTo>
                <a:lnTo>
                  <a:pt x="26670" y="9905"/>
                </a:lnTo>
                <a:lnTo>
                  <a:pt x="26670" y="10159"/>
                </a:lnTo>
                <a:lnTo>
                  <a:pt x="27432" y="9905"/>
                </a:lnTo>
                <a:close/>
              </a:path>
              <a:path w="62865" h="62865">
                <a:moveTo>
                  <a:pt x="36576" y="61830"/>
                </a:moveTo>
                <a:lnTo>
                  <a:pt x="36576" y="52577"/>
                </a:lnTo>
                <a:lnTo>
                  <a:pt x="26670" y="52577"/>
                </a:lnTo>
                <a:lnTo>
                  <a:pt x="26670" y="61830"/>
                </a:lnTo>
                <a:lnTo>
                  <a:pt x="31242" y="62483"/>
                </a:lnTo>
                <a:lnTo>
                  <a:pt x="32004" y="62483"/>
                </a:lnTo>
                <a:lnTo>
                  <a:pt x="36576" y="61830"/>
                </a:lnTo>
                <a:close/>
              </a:path>
              <a:path w="62865" h="62865">
                <a:moveTo>
                  <a:pt x="31623" y="9198"/>
                </a:moveTo>
                <a:lnTo>
                  <a:pt x="31242" y="9143"/>
                </a:lnTo>
                <a:lnTo>
                  <a:pt x="31623" y="9198"/>
                </a:lnTo>
                <a:close/>
              </a:path>
              <a:path w="62865" h="62865">
                <a:moveTo>
                  <a:pt x="32004" y="9252"/>
                </a:moveTo>
                <a:lnTo>
                  <a:pt x="31623" y="9198"/>
                </a:lnTo>
                <a:lnTo>
                  <a:pt x="32004" y="9252"/>
                </a:lnTo>
                <a:close/>
              </a:path>
              <a:path w="62865" h="62865">
                <a:moveTo>
                  <a:pt x="36576" y="10341"/>
                </a:moveTo>
                <a:lnTo>
                  <a:pt x="36576" y="9905"/>
                </a:lnTo>
                <a:lnTo>
                  <a:pt x="35052" y="9905"/>
                </a:lnTo>
                <a:lnTo>
                  <a:pt x="36576" y="10341"/>
                </a:lnTo>
                <a:close/>
              </a:path>
              <a:path w="62865" h="62865">
                <a:moveTo>
                  <a:pt x="40386" y="61068"/>
                </a:moveTo>
                <a:lnTo>
                  <a:pt x="40386" y="51053"/>
                </a:lnTo>
                <a:lnTo>
                  <a:pt x="35052" y="52577"/>
                </a:lnTo>
                <a:lnTo>
                  <a:pt x="36576" y="52577"/>
                </a:lnTo>
                <a:lnTo>
                  <a:pt x="36576" y="61830"/>
                </a:lnTo>
                <a:lnTo>
                  <a:pt x="38100" y="61721"/>
                </a:lnTo>
                <a:lnTo>
                  <a:pt x="40386" y="61068"/>
                </a:lnTo>
                <a:close/>
              </a:path>
              <a:path w="62865" h="62865">
                <a:moveTo>
                  <a:pt x="40386" y="11429"/>
                </a:moveTo>
                <a:lnTo>
                  <a:pt x="39624" y="10667"/>
                </a:lnTo>
                <a:lnTo>
                  <a:pt x="39624" y="11212"/>
                </a:lnTo>
                <a:lnTo>
                  <a:pt x="40386" y="11429"/>
                </a:lnTo>
                <a:close/>
              </a:path>
              <a:path w="62865" h="62865">
                <a:moveTo>
                  <a:pt x="44196" y="48767"/>
                </a:moveTo>
                <a:lnTo>
                  <a:pt x="39624" y="51053"/>
                </a:lnTo>
                <a:lnTo>
                  <a:pt x="40386" y="51053"/>
                </a:lnTo>
                <a:lnTo>
                  <a:pt x="40386" y="61068"/>
                </a:lnTo>
                <a:lnTo>
                  <a:pt x="43434" y="60197"/>
                </a:lnTo>
                <a:lnTo>
                  <a:pt x="43434" y="49529"/>
                </a:lnTo>
                <a:lnTo>
                  <a:pt x="44196" y="48767"/>
                </a:lnTo>
                <a:close/>
              </a:path>
              <a:path w="62865" h="62865">
                <a:moveTo>
                  <a:pt x="44196" y="13563"/>
                </a:moveTo>
                <a:lnTo>
                  <a:pt x="44196" y="12953"/>
                </a:lnTo>
                <a:lnTo>
                  <a:pt x="43434" y="12953"/>
                </a:lnTo>
                <a:lnTo>
                  <a:pt x="44196" y="13563"/>
                </a:lnTo>
                <a:close/>
              </a:path>
              <a:path w="62865" h="62865">
                <a:moveTo>
                  <a:pt x="47244" y="57911"/>
                </a:moveTo>
                <a:lnTo>
                  <a:pt x="47244" y="45719"/>
                </a:lnTo>
                <a:lnTo>
                  <a:pt x="43434" y="49529"/>
                </a:lnTo>
                <a:lnTo>
                  <a:pt x="43434" y="59435"/>
                </a:lnTo>
                <a:lnTo>
                  <a:pt x="44196" y="59435"/>
                </a:lnTo>
                <a:lnTo>
                  <a:pt x="47244" y="57911"/>
                </a:lnTo>
                <a:close/>
              </a:path>
              <a:path w="62865" h="62865">
                <a:moveTo>
                  <a:pt x="47244" y="16001"/>
                </a:moveTo>
                <a:lnTo>
                  <a:pt x="46482" y="15239"/>
                </a:lnTo>
                <a:lnTo>
                  <a:pt x="46820" y="15663"/>
                </a:lnTo>
                <a:lnTo>
                  <a:pt x="47244" y="16001"/>
                </a:lnTo>
                <a:close/>
              </a:path>
              <a:path w="62865" h="62865">
                <a:moveTo>
                  <a:pt x="46820" y="15663"/>
                </a:moveTo>
                <a:lnTo>
                  <a:pt x="46482" y="15239"/>
                </a:lnTo>
                <a:lnTo>
                  <a:pt x="46482" y="15392"/>
                </a:lnTo>
                <a:lnTo>
                  <a:pt x="46820" y="15663"/>
                </a:lnTo>
                <a:close/>
              </a:path>
              <a:path w="62865" h="62865">
                <a:moveTo>
                  <a:pt x="51816" y="54559"/>
                </a:moveTo>
                <a:lnTo>
                  <a:pt x="51816" y="38861"/>
                </a:lnTo>
                <a:lnTo>
                  <a:pt x="49530" y="43433"/>
                </a:lnTo>
                <a:lnTo>
                  <a:pt x="49530" y="42671"/>
                </a:lnTo>
                <a:lnTo>
                  <a:pt x="46482" y="46481"/>
                </a:lnTo>
                <a:lnTo>
                  <a:pt x="47244" y="45719"/>
                </a:lnTo>
                <a:lnTo>
                  <a:pt x="47244" y="57911"/>
                </a:lnTo>
                <a:lnTo>
                  <a:pt x="48768" y="57149"/>
                </a:lnTo>
                <a:lnTo>
                  <a:pt x="49530" y="56387"/>
                </a:lnTo>
                <a:lnTo>
                  <a:pt x="51816" y="54559"/>
                </a:lnTo>
                <a:close/>
              </a:path>
              <a:path w="62865" h="62865">
                <a:moveTo>
                  <a:pt x="47244" y="16192"/>
                </a:moveTo>
                <a:lnTo>
                  <a:pt x="47244" y="16001"/>
                </a:lnTo>
                <a:lnTo>
                  <a:pt x="46820" y="15663"/>
                </a:lnTo>
                <a:lnTo>
                  <a:pt x="47244" y="16192"/>
                </a:lnTo>
                <a:close/>
              </a:path>
              <a:path w="62865" h="62865">
                <a:moveTo>
                  <a:pt x="51816" y="24764"/>
                </a:moveTo>
                <a:lnTo>
                  <a:pt x="51816" y="22859"/>
                </a:lnTo>
                <a:lnTo>
                  <a:pt x="51053" y="22097"/>
                </a:lnTo>
                <a:lnTo>
                  <a:pt x="51816" y="24764"/>
                </a:lnTo>
                <a:close/>
              </a:path>
              <a:path w="62865" h="62865">
                <a:moveTo>
                  <a:pt x="57150" y="48767"/>
                </a:moveTo>
                <a:lnTo>
                  <a:pt x="57150" y="12953"/>
                </a:lnTo>
                <a:lnTo>
                  <a:pt x="54102" y="9143"/>
                </a:lnTo>
                <a:lnTo>
                  <a:pt x="53340" y="9143"/>
                </a:lnTo>
                <a:lnTo>
                  <a:pt x="53340" y="31241"/>
                </a:lnTo>
                <a:lnTo>
                  <a:pt x="53285" y="30860"/>
                </a:lnTo>
                <a:lnTo>
                  <a:pt x="52577" y="35813"/>
                </a:lnTo>
                <a:lnTo>
                  <a:pt x="52577" y="35051"/>
                </a:lnTo>
                <a:lnTo>
                  <a:pt x="51053" y="39623"/>
                </a:lnTo>
                <a:lnTo>
                  <a:pt x="51816" y="38861"/>
                </a:lnTo>
                <a:lnTo>
                  <a:pt x="51816" y="54559"/>
                </a:lnTo>
                <a:lnTo>
                  <a:pt x="53340" y="53339"/>
                </a:lnTo>
                <a:lnTo>
                  <a:pt x="54102" y="52577"/>
                </a:lnTo>
                <a:lnTo>
                  <a:pt x="57150" y="48767"/>
                </a:lnTo>
                <a:close/>
              </a:path>
              <a:path w="62865" h="62865">
                <a:moveTo>
                  <a:pt x="53340" y="31241"/>
                </a:moveTo>
                <a:lnTo>
                  <a:pt x="53340" y="30479"/>
                </a:lnTo>
                <a:lnTo>
                  <a:pt x="53285" y="30860"/>
                </a:lnTo>
                <a:lnTo>
                  <a:pt x="53340" y="31241"/>
                </a:lnTo>
                <a:close/>
              </a:path>
              <a:path w="62865" h="62865">
                <a:moveTo>
                  <a:pt x="60198" y="43433"/>
                </a:moveTo>
                <a:lnTo>
                  <a:pt x="60198" y="18287"/>
                </a:lnTo>
                <a:lnTo>
                  <a:pt x="57912" y="13715"/>
                </a:lnTo>
                <a:lnTo>
                  <a:pt x="57150" y="13715"/>
                </a:lnTo>
                <a:lnTo>
                  <a:pt x="57150" y="48005"/>
                </a:lnTo>
                <a:lnTo>
                  <a:pt x="57912" y="48005"/>
                </a:lnTo>
                <a:lnTo>
                  <a:pt x="60198" y="43433"/>
                </a:lnTo>
                <a:close/>
              </a:path>
              <a:path w="62865" h="62865">
                <a:moveTo>
                  <a:pt x="61722" y="38099"/>
                </a:moveTo>
                <a:lnTo>
                  <a:pt x="61722" y="24383"/>
                </a:lnTo>
                <a:lnTo>
                  <a:pt x="60198" y="19049"/>
                </a:lnTo>
                <a:lnTo>
                  <a:pt x="60198" y="42671"/>
                </a:lnTo>
                <a:lnTo>
                  <a:pt x="61722" y="38099"/>
                </a:lnTo>
                <a:close/>
              </a:path>
              <a:path w="62865" h="62865">
                <a:moveTo>
                  <a:pt x="62484" y="31241"/>
                </a:moveTo>
                <a:lnTo>
                  <a:pt x="62484" y="30479"/>
                </a:lnTo>
                <a:lnTo>
                  <a:pt x="61722" y="25145"/>
                </a:lnTo>
                <a:lnTo>
                  <a:pt x="61722" y="36575"/>
                </a:lnTo>
                <a:lnTo>
                  <a:pt x="62484" y="312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8198225" y="1307092"/>
            <a:ext cx="53430" cy="53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7896528" y="854888"/>
            <a:ext cx="53430" cy="53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/>
          <p:nvPr/>
        </p:nvSpPr>
        <p:spPr>
          <a:xfrm>
            <a:off x="6776454" y="961206"/>
            <a:ext cx="1052971" cy="982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0851" y="265121"/>
            <a:ext cx="2825996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Outliers</a:t>
            </a:r>
            <a:endParaRPr sz="3760" dirty="0"/>
          </a:p>
        </p:txBody>
      </p:sp>
      <p:sp>
        <p:nvSpPr>
          <p:cNvPr id="3" name="object 3"/>
          <p:cNvSpPr txBox="1"/>
          <p:nvPr/>
        </p:nvSpPr>
        <p:spPr>
          <a:xfrm>
            <a:off x="1120851" y="1572507"/>
            <a:ext cx="6670124" cy="305879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marR="25527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395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Outliers </a:t>
            </a:r>
            <a:r>
              <a:rPr sz="2395" dirty="0">
                <a:latin typeface="Arial" panose="020B0604020202020204"/>
                <a:cs typeface="Arial" panose="020B0604020202020204"/>
              </a:rPr>
              <a:t>can hurt the quality of our</a:t>
            </a:r>
            <a:r>
              <a:rPr sz="2395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parameter  estimates:</a:t>
            </a:r>
            <a:endParaRPr sz="2395" dirty="0">
              <a:latin typeface="Arial" panose="020B0604020202020204"/>
              <a:cs typeface="Arial" panose="020B0604020202020204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85"/>
              </a:spcBef>
              <a:buChar char="–"/>
              <a:tabLst>
                <a:tab pos="75565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E.g.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 edge point that is noise, or doesn’t belong to  the line we are</a:t>
            </a:r>
            <a:r>
              <a:rPr sz="20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fitting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5600" marR="352425" indent="-342900">
              <a:lnSpc>
                <a:spcPct val="100000"/>
              </a:lnSpc>
              <a:spcBef>
                <a:spcPts val="665"/>
              </a:spcBef>
              <a:buChar char="•"/>
              <a:tabLst>
                <a:tab pos="354965" algn="l"/>
                <a:tab pos="355600" algn="l"/>
              </a:tabLst>
            </a:pPr>
            <a:r>
              <a:rPr sz="2395" spc="-5" dirty="0">
                <a:latin typeface="Arial" panose="020B0604020202020204"/>
                <a:cs typeface="Arial" panose="020B0604020202020204"/>
              </a:rPr>
              <a:t>Two </a:t>
            </a:r>
            <a:r>
              <a:rPr sz="2395" dirty="0">
                <a:latin typeface="Arial" panose="020B0604020202020204"/>
                <a:cs typeface="Arial" panose="020B0604020202020204"/>
              </a:rPr>
              <a:t>common ways to deal with outliers,</a:t>
            </a:r>
            <a:r>
              <a:rPr sz="2395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both  boil down to </a:t>
            </a:r>
            <a:r>
              <a:rPr sz="2395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voting</a:t>
            </a:r>
            <a:r>
              <a:rPr sz="2395" dirty="0">
                <a:latin typeface="Arial" panose="020B0604020202020204"/>
                <a:cs typeface="Arial" panose="020B0604020202020204"/>
              </a:rPr>
              <a:t>:</a:t>
            </a:r>
            <a:endParaRPr sz="2395" dirty="0">
              <a:latin typeface="Arial" panose="020B0604020202020204"/>
              <a:cs typeface="Arial" panose="020B0604020202020204"/>
            </a:endParaRPr>
          </a:p>
          <a:p>
            <a:pPr marL="755015" lvl="1" indent="-285750">
              <a:lnSpc>
                <a:spcPct val="100000"/>
              </a:lnSpc>
              <a:spcBef>
                <a:spcPts val="585"/>
              </a:spcBef>
              <a:buChar char="–"/>
              <a:tabLst>
                <a:tab pos="75565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Hough</a:t>
            </a:r>
            <a:r>
              <a:rPr sz="2050" spc="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transform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755015" lvl="1" indent="-285750">
              <a:lnSpc>
                <a:spcPct val="100000"/>
              </a:lnSpc>
              <a:spcBef>
                <a:spcPts val="575"/>
              </a:spcBef>
              <a:buChar char="–"/>
              <a:tabLst>
                <a:tab pos="755650" algn="l"/>
              </a:tabLst>
            </a:pPr>
            <a:r>
              <a:rPr sz="2050" dirty="0">
                <a:solidFill>
                  <a:schemeClr val="bg2">
                    <a:lumMod val="90000"/>
                  </a:schemeClr>
                </a:solidFill>
                <a:latin typeface="Arial" panose="020B0604020202020204"/>
                <a:cs typeface="Arial" panose="020B0604020202020204"/>
              </a:rPr>
              <a:t>RANSAC</a:t>
            </a:r>
            <a:endParaRPr sz="2050" dirty="0">
              <a:solidFill>
                <a:schemeClr val="bg2">
                  <a:lumMod val="9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6852" y="205243"/>
            <a:ext cx="7210296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10" dirty="0"/>
              <a:t>Dealing </a:t>
            </a:r>
            <a:r>
              <a:rPr sz="3760" spc="-5" dirty="0"/>
              <a:t>with outliers:</a:t>
            </a:r>
            <a:r>
              <a:rPr sz="3760" spc="35" dirty="0"/>
              <a:t> </a:t>
            </a:r>
            <a:r>
              <a:rPr sz="3760" spc="-5" dirty="0">
                <a:solidFill>
                  <a:srgbClr val="FF0000"/>
                </a:solidFill>
              </a:rPr>
              <a:t>Voting</a:t>
            </a:r>
            <a:endParaRPr sz="3760" dirty="0"/>
          </a:p>
        </p:txBody>
      </p:sp>
      <p:sp>
        <p:nvSpPr>
          <p:cNvPr id="3" name="object 3"/>
          <p:cNvSpPr txBox="1"/>
          <p:nvPr/>
        </p:nvSpPr>
        <p:spPr>
          <a:xfrm>
            <a:off x="1111077" y="1605086"/>
            <a:ext cx="6733112" cy="29470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05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Voting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is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general technique where we let the</a:t>
            </a:r>
            <a:r>
              <a:rPr sz="205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features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354965">
              <a:lnSpc>
                <a:spcPct val="100000"/>
              </a:lnSpc>
            </a:pPr>
            <a:r>
              <a:rPr sz="2050" i="1" spc="-5" dirty="0">
                <a:latin typeface="Arial" panose="020B0604020202020204"/>
                <a:cs typeface="Arial" panose="020B0604020202020204"/>
              </a:rPr>
              <a:t>vote for all models that are compatible with</a:t>
            </a:r>
            <a:r>
              <a:rPr sz="2050" i="1" spc="55" dirty="0">
                <a:latin typeface="Arial" panose="020B0604020202020204"/>
                <a:cs typeface="Arial" panose="020B0604020202020204"/>
              </a:rPr>
              <a:t> </a:t>
            </a:r>
            <a:r>
              <a:rPr sz="2050" i="1" spc="-5" dirty="0">
                <a:latin typeface="Arial" panose="020B0604020202020204"/>
                <a:cs typeface="Arial" panose="020B0604020202020204"/>
              </a:rPr>
              <a:t>it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.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55015" lvl="1" indent="-286385">
              <a:lnSpc>
                <a:spcPct val="100000"/>
              </a:lnSpc>
              <a:spcBef>
                <a:spcPts val="1690"/>
              </a:spcBef>
              <a:buChar char="–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Cycle through features,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cast votes for model</a:t>
            </a:r>
            <a:r>
              <a:rPr sz="171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parameters</a:t>
            </a:r>
            <a:r>
              <a:rPr sz="171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755015" lvl="1" indent="-285750">
              <a:lnSpc>
                <a:spcPct val="100000"/>
              </a:lnSpc>
              <a:spcBef>
                <a:spcPts val="1080"/>
              </a:spcBef>
              <a:buChar char="–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Look for model </a:t>
            </a:r>
            <a:r>
              <a:rPr sz="1710" spc="-1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parameters </a:t>
            </a:r>
            <a:r>
              <a:rPr sz="171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that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receive </a:t>
            </a:r>
            <a:r>
              <a:rPr sz="171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lot of</a:t>
            </a:r>
            <a:r>
              <a:rPr sz="1710" i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votes</a:t>
            </a:r>
            <a:r>
              <a:rPr sz="171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har char="–"/>
            </a:pPr>
            <a:endParaRPr sz="1755">
              <a:latin typeface="Times New Roman" panose="02020603050405020304"/>
              <a:cs typeface="Times New Roman" panose="02020603050405020304"/>
            </a:endParaRPr>
          </a:p>
          <a:p>
            <a:pPr marL="354965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Noise 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&amp;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clutter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features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?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55015" marR="606425" lvl="1" indent="-285750">
              <a:lnSpc>
                <a:spcPct val="100000"/>
              </a:lnSpc>
              <a:spcBef>
                <a:spcPts val="2410"/>
              </a:spcBef>
              <a:buChar char="–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262672"/>
                </a:solidFill>
                <a:latin typeface="Arial" panose="020B0604020202020204"/>
                <a:cs typeface="Arial" panose="020B0604020202020204"/>
              </a:rPr>
              <a:t>They will cast votes too, </a:t>
            </a:r>
            <a:r>
              <a:rPr sz="1710" i="1" spc="-5" dirty="0">
                <a:solidFill>
                  <a:srgbClr val="262672"/>
                </a:solidFill>
                <a:latin typeface="Arial" panose="020B0604020202020204"/>
                <a:cs typeface="Arial" panose="020B0604020202020204"/>
              </a:rPr>
              <a:t>but </a:t>
            </a:r>
            <a:r>
              <a:rPr sz="1710" spc="-5" dirty="0">
                <a:solidFill>
                  <a:srgbClr val="262672"/>
                </a:solidFill>
                <a:latin typeface="Arial" panose="020B0604020202020204"/>
                <a:cs typeface="Arial" panose="020B0604020202020204"/>
              </a:rPr>
              <a:t>typically their votes should be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inconsistent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with the majority of “good” 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features</a:t>
            </a:r>
            <a:r>
              <a:rPr sz="1710" dirty="0">
                <a:solidFill>
                  <a:srgbClr val="262672"/>
                </a:solidFill>
                <a:latin typeface="Arial" panose="020B0604020202020204"/>
                <a:cs typeface="Arial" panose="020B0604020202020204"/>
              </a:rPr>
              <a:t>.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2354" y="236377"/>
            <a:ext cx="6673076" cy="523378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50" spc="-5" dirty="0">
                <a:solidFill>
                  <a:srgbClr val="FF0000"/>
                </a:solidFill>
              </a:rPr>
              <a:t>Fitting lines: </a:t>
            </a:r>
            <a:r>
              <a:rPr sz="3250" spc="-10" dirty="0">
                <a:solidFill>
                  <a:srgbClr val="FF0000"/>
                </a:solidFill>
              </a:rPr>
              <a:t>Hough </a:t>
            </a:r>
            <a:r>
              <a:rPr sz="3250" spc="-5" dirty="0">
                <a:solidFill>
                  <a:srgbClr val="FF0000"/>
                </a:solidFill>
              </a:rPr>
              <a:t>transform</a:t>
            </a:r>
            <a:endParaRPr sz="3250" dirty="0"/>
          </a:p>
        </p:txBody>
      </p:sp>
      <p:sp>
        <p:nvSpPr>
          <p:cNvPr id="3" name="object 3"/>
          <p:cNvSpPr txBox="1"/>
          <p:nvPr/>
        </p:nvSpPr>
        <p:spPr>
          <a:xfrm>
            <a:off x="625152" y="1636362"/>
            <a:ext cx="5323776" cy="45345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Given points that belong to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line, what  is the</a:t>
            </a:r>
            <a:r>
              <a:rPr sz="205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line?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496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How many lines are</a:t>
            </a:r>
            <a:r>
              <a:rPr sz="205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there?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496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Which points belong to which</a:t>
            </a:r>
            <a:r>
              <a:rPr sz="205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lines?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5600" marR="192405" indent="-342900">
              <a:lnSpc>
                <a:spcPct val="100000"/>
              </a:lnSpc>
              <a:spcBef>
                <a:spcPts val="230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05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Hough Transform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is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voting  technique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that can be used to answer  all of these</a:t>
            </a:r>
            <a:r>
              <a:rPr sz="20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questions.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95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050" u="heavy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Main</a:t>
            </a:r>
            <a:r>
              <a:rPr sz="2050" u="heavy" spc="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050" u="heavy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idea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: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469900" marR="124460" indent="-457200">
              <a:lnSpc>
                <a:spcPct val="100000"/>
              </a:lnSpc>
              <a:spcBef>
                <a:spcPts val="5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Record vote for each possible line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on  which some edge point</a:t>
            </a:r>
            <a:r>
              <a:rPr sz="2050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lies.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469900" indent="-457835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900" algn="l"/>
                <a:tab pos="4699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Look for lines that get many</a:t>
            </a:r>
            <a:r>
              <a:rPr sz="2050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votes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.</a:t>
            </a:r>
            <a:endParaRPr sz="17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7161" y="2928251"/>
            <a:ext cx="1529937" cy="152993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6227161" y="1320775"/>
            <a:ext cx="1529937" cy="1529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6227161" y="4568308"/>
            <a:ext cx="1529937" cy="1529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262" y="296656"/>
            <a:ext cx="7251475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Finding lines in an image: Hough</a:t>
            </a:r>
            <a:r>
              <a:rPr sz="2905" spc="-60" dirty="0"/>
              <a:t> </a:t>
            </a:r>
            <a:r>
              <a:rPr sz="2905" spc="-5" dirty="0"/>
              <a:t>space</a:t>
            </a:r>
            <a:endParaRPr sz="2905" dirty="0"/>
          </a:p>
        </p:txBody>
      </p:sp>
      <p:sp>
        <p:nvSpPr>
          <p:cNvPr id="4" name="object 4"/>
          <p:cNvSpPr txBox="1"/>
          <p:nvPr/>
        </p:nvSpPr>
        <p:spPr>
          <a:xfrm>
            <a:off x="1316328" y="3969387"/>
            <a:ext cx="6689672" cy="715645"/>
          </a:xfrm>
          <a:prstGeom prst="rect">
            <a:avLst/>
          </a:prstGeom>
        </p:spPr>
        <p:txBody>
          <a:bodyPr vert="horz" wrap="square" lIns="0" tIns="7493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Connection between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image (x,y)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and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Hough (m,b)</a:t>
            </a:r>
            <a:r>
              <a:rPr sz="2050" spc="6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spaces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55015" indent="-285750">
              <a:lnSpc>
                <a:spcPct val="100000"/>
              </a:lnSpc>
              <a:spcBef>
                <a:spcPts val="490"/>
              </a:spcBef>
              <a:buChar char="•"/>
              <a:tabLst>
                <a:tab pos="755015" algn="l"/>
                <a:tab pos="755650" algn="l"/>
              </a:tabLst>
            </a:pP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line in the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image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corresponds to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point in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Hough</a:t>
            </a:r>
            <a:r>
              <a:rPr sz="1710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7696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199"/>
                </a:moveTo>
                <a:lnTo>
                  <a:pt x="38100" y="0"/>
                </a:lnTo>
                <a:lnTo>
                  <a:pt x="0" y="76199"/>
                </a:lnTo>
                <a:lnTo>
                  <a:pt x="32003" y="76199"/>
                </a:lnTo>
                <a:lnTo>
                  <a:pt x="32003" y="64007"/>
                </a:lnTo>
                <a:lnTo>
                  <a:pt x="44957" y="64007"/>
                </a:lnTo>
                <a:lnTo>
                  <a:pt x="44957" y="76199"/>
                </a:lnTo>
                <a:lnTo>
                  <a:pt x="76200" y="76199"/>
                </a:lnTo>
                <a:close/>
              </a:path>
              <a:path w="76200" h="1828800">
                <a:moveTo>
                  <a:pt x="44957" y="76199"/>
                </a:moveTo>
                <a:lnTo>
                  <a:pt x="44957" y="64007"/>
                </a:lnTo>
                <a:lnTo>
                  <a:pt x="32003" y="64007"/>
                </a:lnTo>
                <a:lnTo>
                  <a:pt x="32003" y="76199"/>
                </a:lnTo>
                <a:lnTo>
                  <a:pt x="44957" y="76199"/>
                </a:lnTo>
                <a:close/>
              </a:path>
              <a:path w="76200" h="1828800">
                <a:moveTo>
                  <a:pt x="44958" y="1828800"/>
                </a:moveTo>
                <a:lnTo>
                  <a:pt x="44957" y="76199"/>
                </a:lnTo>
                <a:lnTo>
                  <a:pt x="32003" y="76199"/>
                </a:lnTo>
                <a:lnTo>
                  <a:pt x="32004" y="1828800"/>
                </a:lnTo>
                <a:lnTo>
                  <a:pt x="44958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1770276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4153" y="44957"/>
                </a:moveTo>
                <a:lnTo>
                  <a:pt x="1994153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4153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4153" y="32003"/>
                </a:lnTo>
                <a:lnTo>
                  <a:pt x="1994153" y="69723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4153" y="69723"/>
                </a:moveTo>
                <a:lnTo>
                  <a:pt x="1994153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41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2093465" y="2180877"/>
            <a:ext cx="1243997" cy="471318"/>
          </a:xfrm>
          <a:custGeom>
            <a:avLst/>
            <a:gdLst/>
            <a:ahLst/>
            <a:cxnLst/>
            <a:rect l="l" t="t" r="r" b="b"/>
            <a:pathLst>
              <a:path w="1454785" h="551180">
                <a:moveTo>
                  <a:pt x="1454658" y="17525"/>
                </a:moveTo>
                <a:lnTo>
                  <a:pt x="1447800" y="0"/>
                </a:lnTo>
                <a:lnTo>
                  <a:pt x="0" y="533399"/>
                </a:lnTo>
                <a:lnTo>
                  <a:pt x="6858" y="550926"/>
                </a:lnTo>
                <a:lnTo>
                  <a:pt x="1454658" y="1752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2266137" y="1995824"/>
            <a:ext cx="1330299" cy="1922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5294734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1242" y="76200"/>
                </a:lnTo>
                <a:lnTo>
                  <a:pt x="31242" y="64008"/>
                </a:lnTo>
                <a:lnTo>
                  <a:pt x="44196" y="64008"/>
                </a:lnTo>
                <a:lnTo>
                  <a:pt x="44196" y="76200"/>
                </a:lnTo>
                <a:lnTo>
                  <a:pt x="76200" y="76200"/>
                </a:lnTo>
                <a:close/>
              </a:path>
              <a:path w="76200" h="1828800">
                <a:moveTo>
                  <a:pt x="44196" y="76200"/>
                </a:moveTo>
                <a:lnTo>
                  <a:pt x="44196" y="64008"/>
                </a:lnTo>
                <a:lnTo>
                  <a:pt x="31242" y="64008"/>
                </a:lnTo>
                <a:lnTo>
                  <a:pt x="31242" y="76200"/>
                </a:lnTo>
                <a:lnTo>
                  <a:pt x="44196" y="76200"/>
                </a:lnTo>
                <a:close/>
              </a:path>
              <a:path w="76200" h="1828800">
                <a:moveTo>
                  <a:pt x="44196" y="1828800"/>
                </a:moveTo>
                <a:lnTo>
                  <a:pt x="44196" y="76200"/>
                </a:lnTo>
                <a:lnTo>
                  <a:pt x="31242" y="76200"/>
                </a:lnTo>
                <a:lnTo>
                  <a:pt x="31242" y="1828800"/>
                </a:lnTo>
                <a:lnTo>
                  <a:pt x="44196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5327313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3391" y="44957"/>
                </a:moveTo>
                <a:lnTo>
                  <a:pt x="1993391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3391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3391" y="32003"/>
                </a:lnTo>
                <a:lnTo>
                  <a:pt x="1993391" y="70104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3391" y="70104"/>
                </a:moveTo>
                <a:lnTo>
                  <a:pt x="1993391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339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1549606" y="1469559"/>
            <a:ext cx="4496631" cy="273566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0" algn="l"/>
              </a:tabLst>
            </a:pPr>
            <a:r>
              <a:rPr lang="en-US" sz="1710" spc="-5" dirty="0">
                <a:latin typeface="Arial" panose="020B0604020202020204"/>
                <a:cs typeface="Arial" panose="020B0604020202020204"/>
              </a:rPr>
              <a:t>Y                                                         b</a:t>
            </a:r>
            <a:endParaRPr sz="17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45596" y="2705515"/>
            <a:ext cx="73381" cy="73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 txBox="1"/>
          <p:nvPr/>
        </p:nvSpPr>
        <p:spPr>
          <a:xfrm>
            <a:off x="5486845" y="3059690"/>
            <a:ext cx="326339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m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00861" y="2577261"/>
            <a:ext cx="266610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b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45496" y="3091298"/>
            <a:ext cx="6431335" cy="65694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689100">
              <a:lnSpc>
                <a:spcPts val="2395"/>
              </a:lnSpc>
              <a:spcBef>
                <a:spcPts val="95"/>
              </a:spcBef>
              <a:tabLst>
                <a:tab pos="5847715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x	m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875"/>
              </a:lnSpc>
              <a:tabLst>
                <a:tab pos="3479165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image</a:t>
            </a:r>
            <a:r>
              <a:rPr sz="2050" spc="2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	Hough (parameter)</a:t>
            </a:r>
            <a:r>
              <a:rPr sz="2050" spc="-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20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20527" y="2310542"/>
            <a:ext cx="781910" cy="146608"/>
          </a:xfrm>
          <a:custGeom>
            <a:avLst/>
            <a:gdLst/>
            <a:ahLst/>
            <a:cxnLst/>
            <a:rect l="l" t="t" r="r" b="b"/>
            <a:pathLst>
              <a:path w="914400" h="171450">
                <a:moveTo>
                  <a:pt x="771906" y="114299"/>
                </a:moveTo>
                <a:lnTo>
                  <a:pt x="771906" y="57149"/>
                </a:lnTo>
                <a:lnTo>
                  <a:pt x="0" y="57149"/>
                </a:lnTo>
                <a:lnTo>
                  <a:pt x="0" y="114299"/>
                </a:lnTo>
                <a:lnTo>
                  <a:pt x="771906" y="114299"/>
                </a:lnTo>
                <a:close/>
              </a:path>
              <a:path w="914400" h="171450">
                <a:moveTo>
                  <a:pt x="914400" y="85343"/>
                </a:moveTo>
                <a:lnTo>
                  <a:pt x="742950" y="0"/>
                </a:lnTo>
                <a:lnTo>
                  <a:pt x="742950" y="57149"/>
                </a:lnTo>
                <a:lnTo>
                  <a:pt x="771906" y="57149"/>
                </a:lnTo>
                <a:lnTo>
                  <a:pt x="771906" y="156907"/>
                </a:lnTo>
                <a:lnTo>
                  <a:pt x="914400" y="85343"/>
                </a:lnTo>
                <a:close/>
              </a:path>
              <a:path w="914400" h="171450">
                <a:moveTo>
                  <a:pt x="771906" y="156907"/>
                </a:moveTo>
                <a:lnTo>
                  <a:pt x="771906" y="114299"/>
                </a:lnTo>
                <a:lnTo>
                  <a:pt x="742950" y="114299"/>
                </a:lnTo>
                <a:lnTo>
                  <a:pt x="742950" y="171449"/>
                </a:lnTo>
                <a:lnTo>
                  <a:pt x="771906" y="1569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3945" y="360380"/>
            <a:ext cx="7076110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Finding lines in an image: Hough</a:t>
            </a:r>
            <a:r>
              <a:rPr sz="2905" spc="-60" dirty="0"/>
              <a:t> </a:t>
            </a:r>
            <a:r>
              <a:rPr sz="2905" spc="-5" dirty="0"/>
              <a:t>space</a:t>
            </a:r>
            <a:endParaRPr sz="2905"/>
          </a:p>
        </p:txBody>
      </p:sp>
      <p:sp>
        <p:nvSpPr>
          <p:cNvPr id="4" name="object 4"/>
          <p:cNvSpPr/>
          <p:nvPr/>
        </p:nvSpPr>
        <p:spPr>
          <a:xfrm>
            <a:off x="1737696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199"/>
                </a:moveTo>
                <a:lnTo>
                  <a:pt x="38100" y="0"/>
                </a:lnTo>
                <a:lnTo>
                  <a:pt x="0" y="76199"/>
                </a:lnTo>
                <a:lnTo>
                  <a:pt x="32003" y="76199"/>
                </a:lnTo>
                <a:lnTo>
                  <a:pt x="32003" y="64007"/>
                </a:lnTo>
                <a:lnTo>
                  <a:pt x="44957" y="64007"/>
                </a:lnTo>
                <a:lnTo>
                  <a:pt x="44957" y="76199"/>
                </a:lnTo>
                <a:lnTo>
                  <a:pt x="76200" y="76199"/>
                </a:lnTo>
                <a:close/>
              </a:path>
              <a:path w="76200" h="1828800">
                <a:moveTo>
                  <a:pt x="44957" y="76199"/>
                </a:moveTo>
                <a:lnTo>
                  <a:pt x="44957" y="64007"/>
                </a:lnTo>
                <a:lnTo>
                  <a:pt x="32003" y="64007"/>
                </a:lnTo>
                <a:lnTo>
                  <a:pt x="32003" y="76199"/>
                </a:lnTo>
                <a:lnTo>
                  <a:pt x="44957" y="76199"/>
                </a:lnTo>
                <a:close/>
              </a:path>
              <a:path w="76200" h="1828800">
                <a:moveTo>
                  <a:pt x="44958" y="1828800"/>
                </a:moveTo>
                <a:lnTo>
                  <a:pt x="44957" y="76199"/>
                </a:lnTo>
                <a:lnTo>
                  <a:pt x="32003" y="76199"/>
                </a:lnTo>
                <a:lnTo>
                  <a:pt x="32004" y="1828800"/>
                </a:lnTo>
                <a:lnTo>
                  <a:pt x="44958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1770276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4153" y="44957"/>
                </a:moveTo>
                <a:lnTo>
                  <a:pt x="1994153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4153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4153" y="32003"/>
                </a:lnTo>
                <a:lnTo>
                  <a:pt x="1994153" y="69723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4153" y="69723"/>
                </a:moveTo>
                <a:lnTo>
                  <a:pt x="1994153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41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 txBox="1"/>
          <p:nvPr/>
        </p:nvSpPr>
        <p:spPr>
          <a:xfrm>
            <a:off x="3401421" y="3122643"/>
            <a:ext cx="130318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x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94734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1242" y="76200"/>
                </a:lnTo>
                <a:lnTo>
                  <a:pt x="31242" y="64008"/>
                </a:lnTo>
                <a:lnTo>
                  <a:pt x="44196" y="64008"/>
                </a:lnTo>
                <a:lnTo>
                  <a:pt x="44196" y="76200"/>
                </a:lnTo>
                <a:lnTo>
                  <a:pt x="76200" y="76200"/>
                </a:lnTo>
                <a:close/>
              </a:path>
              <a:path w="76200" h="1828800">
                <a:moveTo>
                  <a:pt x="44196" y="76200"/>
                </a:moveTo>
                <a:lnTo>
                  <a:pt x="44196" y="64008"/>
                </a:lnTo>
                <a:lnTo>
                  <a:pt x="31242" y="64008"/>
                </a:lnTo>
                <a:lnTo>
                  <a:pt x="31242" y="76200"/>
                </a:lnTo>
                <a:lnTo>
                  <a:pt x="44196" y="76200"/>
                </a:lnTo>
                <a:close/>
              </a:path>
              <a:path w="76200" h="1828800">
                <a:moveTo>
                  <a:pt x="44196" y="1828800"/>
                </a:moveTo>
                <a:lnTo>
                  <a:pt x="44196" y="76200"/>
                </a:lnTo>
                <a:lnTo>
                  <a:pt x="31242" y="76200"/>
                </a:lnTo>
                <a:lnTo>
                  <a:pt x="31242" y="1828800"/>
                </a:lnTo>
                <a:lnTo>
                  <a:pt x="44196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5327313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3391" y="44957"/>
                </a:moveTo>
                <a:lnTo>
                  <a:pt x="1993391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3391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3391" y="32003"/>
                </a:lnTo>
                <a:lnTo>
                  <a:pt x="1993391" y="70104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3391" y="70104"/>
                </a:moveTo>
                <a:lnTo>
                  <a:pt x="1993391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339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2222480" y="2053923"/>
            <a:ext cx="73381" cy="733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1967920" y="3381977"/>
            <a:ext cx="1499746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image</a:t>
            </a:r>
            <a:r>
              <a:rPr sz="205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0006" y="3122643"/>
            <a:ext cx="2992434" cy="68580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R="860425" algn="r">
              <a:lnSpc>
                <a:spcPts val="2395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875"/>
              </a:lnSpc>
            </a:pPr>
            <a:r>
              <a:rPr sz="2050" spc="-5" dirty="0">
                <a:latin typeface="Arial" panose="020B0604020202020204"/>
                <a:cs typeface="Arial" panose="020B0604020202020204"/>
              </a:rPr>
              <a:t>Hough (parameter)</a:t>
            </a:r>
            <a:r>
              <a:rPr sz="205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0527" y="2310542"/>
            <a:ext cx="781910" cy="146608"/>
          </a:xfrm>
          <a:custGeom>
            <a:avLst/>
            <a:gdLst/>
            <a:ahLst/>
            <a:cxnLst/>
            <a:rect l="l" t="t" r="r" b="b"/>
            <a:pathLst>
              <a:path w="914400" h="171450">
                <a:moveTo>
                  <a:pt x="771906" y="114299"/>
                </a:moveTo>
                <a:lnTo>
                  <a:pt x="771906" y="57149"/>
                </a:lnTo>
                <a:lnTo>
                  <a:pt x="0" y="57149"/>
                </a:lnTo>
                <a:lnTo>
                  <a:pt x="0" y="114299"/>
                </a:lnTo>
                <a:lnTo>
                  <a:pt x="771906" y="114299"/>
                </a:lnTo>
                <a:close/>
              </a:path>
              <a:path w="914400" h="171450">
                <a:moveTo>
                  <a:pt x="914400" y="85343"/>
                </a:moveTo>
                <a:lnTo>
                  <a:pt x="742950" y="0"/>
                </a:lnTo>
                <a:lnTo>
                  <a:pt x="742950" y="57149"/>
                </a:lnTo>
                <a:lnTo>
                  <a:pt x="771906" y="57149"/>
                </a:lnTo>
                <a:lnTo>
                  <a:pt x="771906" y="156907"/>
                </a:lnTo>
                <a:lnTo>
                  <a:pt x="914400" y="85343"/>
                </a:lnTo>
                <a:close/>
              </a:path>
              <a:path w="914400" h="171450">
                <a:moveTo>
                  <a:pt x="771906" y="156907"/>
                </a:moveTo>
                <a:lnTo>
                  <a:pt x="771906" y="114299"/>
                </a:lnTo>
                <a:lnTo>
                  <a:pt x="742950" y="114299"/>
                </a:lnTo>
                <a:lnTo>
                  <a:pt x="742950" y="171449"/>
                </a:lnTo>
                <a:lnTo>
                  <a:pt x="771906" y="1569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5612049" y="2180877"/>
            <a:ext cx="1243997" cy="471318"/>
          </a:xfrm>
          <a:custGeom>
            <a:avLst/>
            <a:gdLst/>
            <a:ahLst/>
            <a:cxnLst/>
            <a:rect l="l" t="t" r="r" b="b"/>
            <a:pathLst>
              <a:path w="1454784" h="551180">
                <a:moveTo>
                  <a:pt x="1454657" y="533399"/>
                </a:moveTo>
                <a:lnTo>
                  <a:pt x="6857" y="0"/>
                </a:lnTo>
                <a:lnTo>
                  <a:pt x="0" y="17526"/>
                </a:lnTo>
                <a:lnTo>
                  <a:pt x="1447799" y="550926"/>
                </a:lnTo>
                <a:lnTo>
                  <a:pt x="1454657" y="533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 txBox="1"/>
          <p:nvPr/>
        </p:nvSpPr>
        <p:spPr>
          <a:xfrm>
            <a:off x="1305469" y="3969387"/>
            <a:ext cx="6708134" cy="2315845"/>
          </a:xfrm>
          <a:prstGeom prst="rect">
            <a:avLst/>
          </a:prstGeom>
        </p:spPr>
        <p:txBody>
          <a:bodyPr vert="horz" wrap="square" lIns="0" tIns="74933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9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Connection between image (x,y) and Hough (m,b)</a:t>
            </a:r>
            <a:r>
              <a:rPr sz="20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spaces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67715" indent="-285750">
              <a:lnSpc>
                <a:spcPct val="100000"/>
              </a:lnSpc>
              <a:spcBef>
                <a:spcPts val="490"/>
              </a:spcBef>
              <a:buChar char="•"/>
              <a:tabLst>
                <a:tab pos="767715" algn="l"/>
                <a:tab pos="7683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A line in the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image corresponds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to a point in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Hough</a:t>
            </a:r>
            <a:r>
              <a:rPr sz="1710" spc="8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space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767715" indent="-285750">
              <a:lnSpc>
                <a:spcPct val="100000"/>
              </a:lnSpc>
              <a:spcBef>
                <a:spcPts val="480"/>
              </a:spcBef>
              <a:buChar char="•"/>
              <a:tabLst>
                <a:tab pos="767715" algn="l"/>
                <a:tab pos="7683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What does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point 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(x</a:t>
            </a:r>
            <a:r>
              <a:rPr sz="1665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, y</a:t>
            </a:r>
            <a:r>
              <a:rPr sz="1665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in the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image space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map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to?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167765" lvl="1" indent="-228600">
              <a:lnSpc>
                <a:spcPct val="100000"/>
              </a:lnSpc>
              <a:spcBef>
                <a:spcPts val="620"/>
              </a:spcBef>
              <a:buChar char="–"/>
              <a:tabLst>
                <a:tab pos="1168400" algn="l"/>
              </a:tabLst>
            </a:pPr>
            <a:r>
              <a:rPr sz="1540" spc="-5" dirty="0">
                <a:latin typeface="Arial" panose="020B0604020202020204"/>
                <a:cs typeface="Arial" panose="020B0604020202020204"/>
              </a:rPr>
              <a:t>Answer: </a:t>
            </a:r>
            <a:r>
              <a:rPr sz="1540" dirty="0">
                <a:latin typeface="Arial" panose="020B0604020202020204"/>
                <a:cs typeface="Arial" panose="020B0604020202020204"/>
              </a:rPr>
              <a:t>the 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solutions of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 =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-x</a:t>
            </a:r>
            <a:r>
              <a:rPr sz="154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54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54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endParaRPr sz="1540" baseline="-21000">
              <a:latin typeface="Arial" panose="020B0604020202020204"/>
              <a:cs typeface="Arial" panose="020B0604020202020204"/>
            </a:endParaRPr>
          </a:p>
          <a:p>
            <a:pPr marL="1167765" lvl="1" indent="-228600">
              <a:lnSpc>
                <a:spcPct val="100000"/>
              </a:lnSpc>
              <a:spcBef>
                <a:spcPts val="430"/>
              </a:spcBef>
              <a:buChar char="–"/>
              <a:tabLst>
                <a:tab pos="1168400" algn="l"/>
              </a:tabLst>
            </a:pPr>
            <a:r>
              <a:rPr sz="1540" spc="-5" dirty="0">
                <a:latin typeface="Arial" panose="020B0604020202020204"/>
                <a:cs typeface="Arial" panose="020B0604020202020204"/>
              </a:rPr>
              <a:t>This </a:t>
            </a:r>
            <a:r>
              <a:rPr sz="1540" dirty="0">
                <a:latin typeface="Arial" panose="020B0604020202020204"/>
                <a:cs typeface="Arial" panose="020B0604020202020204"/>
              </a:rPr>
              <a:t>is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line in Hough</a:t>
            </a:r>
            <a:r>
              <a:rPr sz="1540" spc="-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  <a:p>
            <a:pPr marL="767715" indent="-286385">
              <a:lnSpc>
                <a:spcPct val="100000"/>
              </a:lnSpc>
              <a:spcBef>
                <a:spcPts val="870"/>
              </a:spcBef>
              <a:buChar char="•"/>
              <a:tabLst>
                <a:tab pos="767715" algn="l"/>
                <a:tab pos="7683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To go from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image space </a:t>
            </a:r>
            <a:r>
              <a:rPr sz="1710" spc="-5" dirty="0">
                <a:latin typeface="Arial" panose="020B0604020202020204"/>
                <a:cs typeface="Arial" panose="020B0604020202020204"/>
              </a:rPr>
              <a:t>to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Hough</a:t>
            </a:r>
            <a:r>
              <a:rPr sz="1710" spc="20" dirty="0">
                <a:latin typeface="Arial" panose="020B0604020202020204"/>
                <a:cs typeface="Arial" panose="020B0604020202020204"/>
              </a:rPr>
              <a:t> </a:t>
            </a:r>
            <a:r>
              <a:rPr sz="1710" spc="-10" dirty="0">
                <a:latin typeface="Arial" panose="020B0604020202020204"/>
                <a:cs typeface="Arial" panose="020B0604020202020204"/>
              </a:rPr>
              <a:t>space: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167765" lvl="1" indent="-228600">
              <a:lnSpc>
                <a:spcPct val="100000"/>
              </a:lnSpc>
              <a:spcBef>
                <a:spcPts val="440"/>
              </a:spcBef>
              <a:buChar char="–"/>
              <a:tabLst>
                <a:tab pos="1168400" algn="l"/>
              </a:tabLst>
            </a:pP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given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pair of points (x,y), find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all (m,b) such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that y =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mx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540" spc="-10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05888" y="1997127"/>
            <a:ext cx="1482371" cy="192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 txBox="1"/>
          <p:nvPr/>
        </p:nvSpPr>
        <p:spPr>
          <a:xfrm>
            <a:off x="2115614" y="3108959"/>
            <a:ext cx="254664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x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9669" y="1469559"/>
            <a:ext cx="5190899" cy="71625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95"/>
              </a:spcBef>
              <a:tabLst>
                <a:tab pos="4252595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y	b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25400">
              <a:lnSpc>
                <a:spcPct val="100000"/>
              </a:lnSpc>
              <a:spcBef>
                <a:spcPts val="1445"/>
              </a:spcBef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y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490" y="296978"/>
            <a:ext cx="7223893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Finding lines in an image: Hough</a:t>
            </a:r>
            <a:r>
              <a:rPr sz="2905" spc="-60" dirty="0"/>
              <a:t> </a:t>
            </a:r>
            <a:r>
              <a:rPr sz="2905" spc="-5" dirty="0"/>
              <a:t>space</a:t>
            </a:r>
            <a:endParaRPr sz="2905" dirty="0"/>
          </a:p>
        </p:txBody>
      </p:sp>
      <p:sp>
        <p:nvSpPr>
          <p:cNvPr id="4" name="object 4"/>
          <p:cNvSpPr txBox="1"/>
          <p:nvPr/>
        </p:nvSpPr>
        <p:spPr>
          <a:xfrm>
            <a:off x="1283749" y="4033567"/>
            <a:ext cx="6867231" cy="122999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93700" marR="43180" indent="-3429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What are the line parameters for the line that contains both 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(x</a:t>
            </a:r>
            <a:r>
              <a:rPr sz="205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, y</a:t>
            </a:r>
            <a:r>
              <a:rPr sz="205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) and (x</a:t>
            </a:r>
            <a:r>
              <a:rPr sz="205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2050" spc="-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)?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93750" marR="1697355" indent="-286385">
              <a:lnSpc>
                <a:spcPct val="100000"/>
              </a:lnSpc>
              <a:spcBef>
                <a:spcPts val="490"/>
              </a:spcBef>
              <a:buChar char="•"/>
              <a:tabLst>
                <a:tab pos="793115" algn="l"/>
                <a:tab pos="7937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It is the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intersection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of the lines b = </a:t>
            </a:r>
            <a:r>
              <a:rPr sz="171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–x</a:t>
            </a:r>
            <a:r>
              <a:rPr sz="1665" spc="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</a:t>
            </a:r>
            <a:r>
              <a:rPr sz="171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 </a:t>
            </a:r>
            <a:r>
              <a:rPr sz="171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665" spc="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0 </a:t>
            </a:r>
            <a:r>
              <a:rPr sz="171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and 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 = 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–x</a:t>
            </a:r>
            <a:r>
              <a:rPr sz="1665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</a:t>
            </a:r>
            <a:r>
              <a:rPr sz="17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 </a:t>
            </a:r>
            <a:r>
              <a:rPr sz="171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1710" spc="-3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710" spc="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665" spc="7" baseline="-21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</a:t>
            </a:r>
            <a:endParaRPr sz="1665" baseline="-2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7696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199"/>
                </a:moveTo>
                <a:lnTo>
                  <a:pt x="38100" y="0"/>
                </a:lnTo>
                <a:lnTo>
                  <a:pt x="0" y="76199"/>
                </a:lnTo>
                <a:lnTo>
                  <a:pt x="32003" y="76199"/>
                </a:lnTo>
                <a:lnTo>
                  <a:pt x="32003" y="64007"/>
                </a:lnTo>
                <a:lnTo>
                  <a:pt x="44957" y="64007"/>
                </a:lnTo>
                <a:lnTo>
                  <a:pt x="44957" y="76199"/>
                </a:lnTo>
                <a:lnTo>
                  <a:pt x="76200" y="76199"/>
                </a:lnTo>
                <a:close/>
              </a:path>
              <a:path w="76200" h="1828800">
                <a:moveTo>
                  <a:pt x="44957" y="76199"/>
                </a:moveTo>
                <a:lnTo>
                  <a:pt x="44957" y="64007"/>
                </a:lnTo>
                <a:lnTo>
                  <a:pt x="32003" y="64007"/>
                </a:lnTo>
                <a:lnTo>
                  <a:pt x="32003" y="76199"/>
                </a:lnTo>
                <a:lnTo>
                  <a:pt x="44957" y="76199"/>
                </a:lnTo>
                <a:close/>
              </a:path>
              <a:path w="76200" h="1828800">
                <a:moveTo>
                  <a:pt x="44958" y="1828800"/>
                </a:moveTo>
                <a:lnTo>
                  <a:pt x="44957" y="76199"/>
                </a:lnTo>
                <a:lnTo>
                  <a:pt x="32003" y="76199"/>
                </a:lnTo>
                <a:lnTo>
                  <a:pt x="32004" y="1828800"/>
                </a:lnTo>
                <a:lnTo>
                  <a:pt x="44958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1770276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4153" y="44957"/>
                </a:moveTo>
                <a:lnTo>
                  <a:pt x="1994153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4153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4153" y="32003"/>
                </a:lnTo>
                <a:lnTo>
                  <a:pt x="1994153" y="69723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4153" y="69723"/>
                </a:moveTo>
                <a:lnTo>
                  <a:pt x="1994153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41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 txBox="1"/>
          <p:nvPr/>
        </p:nvSpPr>
        <p:spPr>
          <a:xfrm>
            <a:off x="3401421" y="3122643"/>
            <a:ext cx="130318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x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94734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1242" y="76200"/>
                </a:lnTo>
                <a:lnTo>
                  <a:pt x="31242" y="64008"/>
                </a:lnTo>
                <a:lnTo>
                  <a:pt x="44196" y="64008"/>
                </a:lnTo>
                <a:lnTo>
                  <a:pt x="44196" y="76200"/>
                </a:lnTo>
                <a:lnTo>
                  <a:pt x="76200" y="76200"/>
                </a:lnTo>
                <a:close/>
              </a:path>
              <a:path w="76200" h="1828800">
                <a:moveTo>
                  <a:pt x="44196" y="76200"/>
                </a:moveTo>
                <a:lnTo>
                  <a:pt x="44196" y="64008"/>
                </a:lnTo>
                <a:lnTo>
                  <a:pt x="31242" y="64008"/>
                </a:lnTo>
                <a:lnTo>
                  <a:pt x="31242" y="76200"/>
                </a:lnTo>
                <a:lnTo>
                  <a:pt x="44196" y="76200"/>
                </a:lnTo>
                <a:close/>
              </a:path>
              <a:path w="76200" h="1828800">
                <a:moveTo>
                  <a:pt x="44196" y="1828800"/>
                </a:moveTo>
                <a:lnTo>
                  <a:pt x="44196" y="76200"/>
                </a:lnTo>
                <a:lnTo>
                  <a:pt x="31242" y="76200"/>
                </a:lnTo>
                <a:lnTo>
                  <a:pt x="31242" y="1828800"/>
                </a:lnTo>
                <a:lnTo>
                  <a:pt x="44196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5327313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3391" y="44957"/>
                </a:moveTo>
                <a:lnTo>
                  <a:pt x="1993391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3391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3391" y="32003"/>
                </a:lnTo>
                <a:lnTo>
                  <a:pt x="1993391" y="70104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3391" y="70104"/>
                </a:moveTo>
                <a:lnTo>
                  <a:pt x="1993391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339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2222480" y="2053923"/>
            <a:ext cx="73381" cy="733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1967920" y="3381977"/>
            <a:ext cx="1499746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image</a:t>
            </a:r>
            <a:r>
              <a:rPr sz="205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20527" y="2310542"/>
            <a:ext cx="781910" cy="146608"/>
          </a:xfrm>
          <a:custGeom>
            <a:avLst/>
            <a:gdLst/>
            <a:ahLst/>
            <a:cxnLst/>
            <a:rect l="l" t="t" r="r" b="b"/>
            <a:pathLst>
              <a:path w="914400" h="171450">
                <a:moveTo>
                  <a:pt x="771906" y="114299"/>
                </a:moveTo>
                <a:lnTo>
                  <a:pt x="771906" y="57149"/>
                </a:lnTo>
                <a:lnTo>
                  <a:pt x="0" y="57149"/>
                </a:lnTo>
                <a:lnTo>
                  <a:pt x="0" y="114299"/>
                </a:lnTo>
                <a:lnTo>
                  <a:pt x="771906" y="114299"/>
                </a:lnTo>
                <a:close/>
              </a:path>
              <a:path w="914400" h="171450">
                <a:moveTo>
                  <a:pt x="914400" y="85343"/>
                </a:moveTo>
                <a:lnTo>
                  <a:pt x="742950" y="0"/>
                </a:lnTo>
                <a:lnTo>
                  <a:pt x="742950" y="57149"/>
                </a:lnTo>
                <a:lnTo>
                  <a:pt x="771906" y="57149"/>
                </a:lnTo>
                <a:lnTo>
                  <a:pt x="771906" y="156907"/>
                </a:lnTo>
                <a:lnTo>
                  <a:pt x="914400" y="85343"/>
                </a:lnTo>
                <a:close/>
              </a:path>
              <a:path w="914400" h="171450">
                <a:moveTo>
                  <a:pt x="771906" y="156907"/>
                </a:moveTo>
                <a:lnTo>
                  <a:pt x="771906" y="114299"/>
                </a:lnTo>
                <a:lnTo>
                  <a:pt x="742950" y="114299"/>
                </a:lnTo>
                <a:lnTo>
                  <a:pt x="742950" y="171449"/>
                </a:lnTo>
                <a:lnTo>
                  <a:pt x="771906" y="1569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5612049" y="2180877"/>
            <a:ext cx="1243997" cy="471318"/>
          </a:xfrm>
          <a:custGeom>
            <a:avLst/>
            <a:gdLst/>
            <a:ahLst/>
            <a:cxnLst/>
            <a:rect l="l" t="t" r="r" b="b"/>
            <a:pathLst>
              <a:path w="1454784" h="551180">
                <a:moveTo>
                  <a:pt x="1454657" y="533399"/>
                </a:moveTo>
                <a:lnTo>
                  <a:pt x="6857" y="0"/>
                </a:lnTo>
                <a:lnTo>
                  <a:pt x="0" y="17526"/>
                </a:lnTo>
                <a:lnTo>
                  <a:pt x="1447799" y="550926"/>
                </a:lnTo>
                <a:lnTo>
                  <a:pt x="1454657" y="533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5705888" y="1997127"/>
            <a:ext cx="1482371" cy="192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 txBox="1"/>
          <p:nvPr/>
        </p:nvSpPr>
        <p:spPr>
          <a:xfrm>
            <a:off x="2115614" y="3108959"/>
            <a:ext cx="254664" cy="27305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x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78594" y="1858441"/>
            <a:ext cx="73381" cy="73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7" name="object 17"/>
          <p:cNvSpPr/>
          <p:nvPr/>
        </p:nvSpPr>
        <p:spPr>
          <a:xfrm>
            <a:off x="5548844" y="2310542"/>
            <a:ext cx="1500831" cy="211767"/>
          </a:xfrm>
          <a:custGeom>
            <a:avLst/>
            <a:gdLst/>
            <a:ahLst/>
            <a:cxnLst/>
            <a:rect l="l" t="t" r="r" b="b"/>
            <a:pathLst>
              <a:path w="1755140" h="247650">
                <a:moveTo>
                  <a:pt x="1754886" y="228599"/>
                </a:moveTo>
                <a:lnTo>
                  <a:pt x="2286" y="0"/>
                </a:lnTo>
                <a:lnTo>
                  <a:pt x="0" y="19050"/>
                </a:lnTo>
                <a:lnTo>
                  <a:pt x="1752600" y="247649"/>
                </a:lnTo>
                <a:lnTo>
                  <a:pt x="1754886" y="22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8" name="object 18"/>
          <p:cNvSpPr txBox="1"/>
          <p:nvPr/>
        </p:nvSpPr>
        <p:spPr>
          <a:xfrm>
            <a:off x="4878286" y="2649018"/>
            <a:ext cx="3035873" cy="1184275"/>
          </a:xfrm>
          <a:prstGeom prst="rect">
            <a:avLst/>
          </a:prstGeom>
        </p:spPr>
        <p:txBody>
          <a:bodyPr vert="horz" wrap="square" lIns="0" tIns="123802" rIns="0" bIns="0" rtlCol="0">
            <a:spAutoFit/>
          </a:bodyPr>
          <a:lstStyle/>
          <a:p>
            <a:pPr marL="1790700">
              <a:lnSpc>
                <a:spcPct val="100000"/>
              </a:lnSpc>
              <a:spcBef>
                <a:spcPts val="1140"/>
              </a:spcBef>
            </a:pPr>
            <a:r>
              <a:rPr sz="1540" i="1" dirty="0">
                <a:latin typeface="Arial" panose="020B0604020202020204"/>
                <a:cs typeface="Arial" panose="020B0604020202020204"/>
              </a:rPr>
              <a:t>b </a:t>
            </a:r>
            <a:r>
              <a:rPr sz="1540" dirty="0">
                <a:latin typeface="Arial" panose="020B0604020202020204"/>
                <a:cs typeface="Arial" panose="020B0604020202020204"/>
              </a:rPr>
              <a:t>= 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–</a:t>
            </a:r>
            <a:r>
              <a:rPr sz="1540" i="1" spc="-5" dirty="0">
                <a:latin typeface="Arial" panose="020B0604020202020204"/>
                <a:cs typeface="Arial" panose="020B0604020202020204"/>
              </a:rPr>
              <a:t>x</a:t>
            </a:r>
            <a:r>
              <a:rPr sz="1540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1540" i="1" spc="-5" dirty="0">
                <a:latin typeface="Arial" panose="020B0604020202020204"/>
                <a:cs typeface="Arial" panose="020B0604020202020204"/>
              </a:rPr>
              <a:t>m </a:t>
            </a:r>
            <a:r>
              <a:rPr sz="1540" dirty="0">
                <a:latin typeface="Arial" panose="020B0604020202020204"/>
                <a:cs typeface="Arial" panose="020B0604020202020204"/>
              </a:rPr>
              <a:t>+</a:t>
            </a:r>
            <a:r>
              <a:rPr sz="154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540" i="1" dirty="0">
                <a:latin typeface="Arial" panose="020B0604020202020204"/>
                <a:cs typeface="Arial" panose="020B0604020202020204"/>
              </a:rPr>
              <a:t>y</a:t>
            </a:r>
            <a:r>
              <a:rPr sz="1540" baseline="-21000" dirty="0">
                <a:latin typeface="Arial" panose="020B0604020202020204"/>
                <a:cs typeface="Arial" panose="020B0604020202020204"/>
              </a:rPr>
              <a:t>1</a:t>
            </a:r>
            <a:endParaRPr sz="1540" baseline="-21000">
              <a:latin typeface="Arial" panose="020B0604020202020204"/>
              <a:cs typeface="Arial" panose="020B0604020202020204"/>
            </a:endParaRPr>
          </a:p>
          <a:p>
            <a:pPr marL="2444115">
              <a:lnSpc>
                <a:spcPts val="2395"/>
              </a:lnSpc>
              <a:spcBef>
                <a:spcPts val="1160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38100">
              <a:lnSpc>
                <a:spcPts val="2875"/>
              </a:lnSpc>
            </a:pPr>
            <a:r>
              <a:rPr sz="2050" spc="-5" dirty="0">
                <a:latin typeface="Arial" panose="020B0604020202020204"/>
                <a:cs typeface="Arial" panose="020B0604020202020204"/>
              </a:rPr>
              <a:t>Hough (parameter)</a:t>
            </a:r>
            <a:r>
              <a:rPr sz="205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42930" y="2251466"/>
            <a:ext cx="372492" cy="48577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</a:tabLst>
            </a:pPr>
            <a:r>
              <a:rPr sz="1025" dirty="0">
                <a:latin typeface="Arial" panose="020B0604020202020204"/>
                <a:cs typeface="Arial" panose="020B0604020202020204"/>
              </a:rPr>
              <a:t>0	0</a:t>
            </a:r>
            <a:endParaRPr sz="10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80032" y="2138089"/>
            <a:ext cx="600550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(</a:t>
            </a:r>
            <a:r>
              <a:rPr sz="1540" i="1" dirty="0">
                <a:latin typeface="Arial" panose="020B0604020202020204"/>
                <a:cs typeface="Arial" panose="020B0604020202020204"/>
              </a:rPr>
              <a:t>x </a:t>
            </a:r>
            <a:r>
              <a:rPr sz="1540" dirty="0">
                <a:latin typeface="Arial" panose="020B0604020202020204"/>
                <a:cs typeface="Arial" panose="020B0604020202020204"/>
              </a:rPr>
              <a:t>, </a:t>
            </a:r>
            <a:r>
              <a:rPr sz="1540" i="1" dirty="0">
                <a:latin typeface="Arial" panose="020B0604020202020204"/>
                <a:cs typeface="Arial" panose="020B0604020202020204"/>
              </a:rPr>
              <a:t>y</a:t>
            </a:r>
            <a:r>
              <a:rPr sz="1540" i="1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)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7950" y="1433111"/>
            <a:ext cx="4519120" cy="866801"/>
          </a:xfrm>
          <a:prstGeom prst="rect">
            <a:avLst/>
          </a:prstGeom>
        </p:spPr>
        <p:txBody>
          <a:bodyPr vert="horz" wrap="square" lIns="0" tIns="46697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430"/>
              </a:spcBef>
              <a:tabLst>
                <a:tab pos="4277995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y	b</a:t>
            </a:r>
            <a:endParaRPr sz="1710" dirty="0">
              <a:latin typeface="Arial" panose="020B0604020202020204"/>
              <a:cs typeface="Arial" panose="020B0604020202020204"/>
            </a:endParaRPr>
          </a:p>
          <a:p>
            <a:pPr marL="1643380">
              <a:lnSpc>
                <a:spcPts val="1960"/>
              </a:lnSpc>
              <a:spcBef>
                <a:spcPts val="305"/>
              </a:spcBef>
            </a:pPr>
            <a:r>
              <a:rPr sz="1540" spc="-5" dirty="0">
                <a:latin typeface="Arial" panose="020B0604020202020204"/>
                <a:cs typeface="Arial" panose="020B0604020202020204"/>
              </a:rPr>
              <a:t>(</a:t>
            </a:r>
            <a:r>
              <a:rPr sz="1540" i="1" spc="-5" dirty="0">
                <a:latin typeface="Arial" panose="020B0604020202020204"/>
                <a:cs typeface="Arial" panose="020B0604020202020204"/>
              </a:rPr>
              <a:t>x</a:t>
            </a:r>
            <a:r>
              <a:rPr sz="1540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,</a:t>
            </a:r>
            <a:r>
              <a:rPr sz="154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540" i="1" spc="-5" dirty="0">
                <a:latin typeface="Arial" panose="020B0604020202020204"/>
                <a:cs typeface="Arial" panose="020B0604020202020204"/>
              </a:rPr>
              <a:t>y</a:t>
            </a:r>
            <a:r>
              <a:rPr sz="1540" spc="-7" baseline="-21000" dirty="0">
                <a:latin typeface="Arial" panose="020B0604020202020204"/>
                <a:cs typeface="Arial" panose="020B0604020202020204"/>
              </a:rPr>
              <a:t>1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)</a:t>
            </a:r>
            <a:endParaRPr sz="1540" dirty="0">
              <a:latin typeface="Arial" panose="020B0604020202020204"/>
              <a:cs typeface="Arial" panose="020B0604020202020204"/>
            </a:endParaRPr>
          </a:p>
          <a:p>
            <a:pPr marL="50800">
              <a:lnSpc>
                <a:spcPts val="2200"/>
              </a:lnSpc>
            </a:pPr>
            <a:r>
              <a:rPr sz="1710" i="1" spc="5" dirty="0">
                <a:latin typeface="Arial" panose="020B0604020202020204"/>
                <a:cs typeface="Arial" panose="020B0604020202020204"/>
              </a:rPr>
              <a:t>y</a:t>
            </a:r>
            <a:r>
              <a:rPr sz="1665" i="1" spc="7" baseline="-21000" dirty="0">
                <a:latin typeface="Arial" panose="020B0604020202020204"/>
                <a:cs typeface="Arial" panose="020B0604020202020204"/>
              </a:rPr>
              <a:t>0</a:t>
            </a:r>
            <a:endParaRPr sz="1665" baseline="-21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60699" y="2331096"/>
            <a:ext cx="164201" cy="1625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边缘的性质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44" name="图片 2"/>
          <p:cNvPicPr>
            <a:picLocks noGrp="1" noChangeAspect="1"/>
          </p:cNvPicPr>
          <p:nvPr>
            <p:ph idx="1"/>
          </p:nvPr>
        </p:nvPicPr>
        <p:blipFill>
          <a:blip r:embed="rId1"/>
          <a:srcRect l="33374" t="24139" r="1577" b="5531"/>
          <a:stretch>
            <a:fillRect/>
          </a:stretch>
        </p:blipFill>
        <p:spPr>
          <a:xfrm>
            <a:off x="3935730" y="2202180"/>
            <a:ext cx="5054600" cy="3060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object 4"/>
          <p:cNvSpPr/>
          <p:nvPr/>
        </p:nvSpPr>
        <p:spPr>
          <a:xfrm>
            <a:off x="546673" y="2626741"/>
            <a:ext cx="2691113" cy="208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5"/>
          <p:cNvSpPr/>
          <p:nvPr/>
        </p:nvSpPr>
        <p:spPr>
          <a:xfrm>
            <a:off x="502805" y="2617596"/>
            <a:ext cx="2762250" cy="2101850"/>
          </a:xfrm>
          <a:custGeom>
            <a:avLst/>
            <a:gdLst/>
            <a:ahLst/>
            <a:cxnLst/>
            <a:rect l="l" t="t" r="r" b="b"/>
            <a:pathLst>
              <a:path w="2762250" h="2101850">
                <a:moveTo>
                  <a:pt x="2762250" y="2101596"/>
                </a:moveTo>
                <a:lnTo>
                  <a:pt x="2762250" y="0"/>
                </a:lnTo>
                <a:lnTo>
                  <a:pt x="0" y="0"/>
                </a:lnTo>
                <a:lnTo>
                  <a:pt x="0" y="2101596"/>
                </a:lnTo>
                <a:lnTo>
                  <a:pt x="4572" y="2101596"/>
                </a:lnTo>
                <a:lnTo>
                  <a:pt x="4571" y="9143"/>
                </a:lnTo>
                <a:lnTo>
                  <a:pt x="9143" y="4572"/>
                </a:lnTo>
                <a:lnTo>
                  <a:pt x="9143" y="9143"/>
                </a:lnTo>
                <a:lnTo>
                  <a:pt x="2752344" y="9143"/>
                </a:lnTo>
                <a:lnTo>
                  <a:pt x="2752344" y="4571"/>
                </a:lnTo>
                <a:lnTo>
                  <a:pt x="2757678" y="9143"/>
                </a:lnTo>
                <a:lnTo>
                  <a:pt x="2757678" y="2101596"/>
                </a:lnTo>
                <a:lnTo>
                  <a:pt x="2762250" y="2101596"/>
                </a:lnTo>
                <a:close/>
              </a:path>
              <a:path w="2762250" h="2101850">
                <a:moveTo>
                  <a:pt x="9143" y="9143"/>
                </a:moveTo>
                <a:lnTo>
                  <a:pt x="9143" y="4572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2762250" h="2101850">
                <a:moveTo>
                  <a:pt x="9143" y="2092452"/>
                </a:moveTo>
                <a:lnTo>
                  <a:pt x="9143" y="9143"/>
                </a:lnTo>
                <a:lnTo>
                  <a:pt x="4571" y="9143"/>
                </a:lnTo>
                <a:lnTo>
                  <a:pt x="4572" y="2092452"/>
                </a:lnTo>
                <a:lnTo>
                  <a:pt x="9143" y="2092452"/>
                </a:lnTo>
                <a:close/>
              </a:path>
              <a:path w="2762250" h="2101850">
                <a:moveTo>
                  <a:pt x="2757678" y="2092452"/>
                </a:moveTo>
                <a:lnTo>
                  <a:pt x="4572" y="2092452"/>
                </a:lnTo>
                <a:lnTo>
                  <a:pt x="9143" y="2097023"/>
                </a:lnTo>
                <a:lnTo>
                  <a:pt x="9144" y="2101596"/>
                </a:lnTo>
                <a:lnTo>
                  <a:pt x="2752344" y="2101596"/>
                </a:lnTo>
                <a:lnTo>
                  <a:pt x="2752344" y="2097024"/>
                </a:lnTo>
                <a:lnTo>
                  <a:pt x="2757678" y="2092452"/>
                </a:lnTo>
                <a:close/>
              </a:path>
              <a:path w="2762250" h="2101850">
                <a:moveTo>
                  <a:pt x="9144" y="2101596"/>
                </a:moveTo>
                <a:lnTo>
                  <a:pt x="9143" y="2097023"/>
                </a:lnTo>
                <a:lnTo>
                  <a:pt x="4572" y="2092452"/>
                </a:lnTo>
                <a:lnTo>
                  <a:pt x="4572" y="2101596"/>
                </a:lnTo>
                <a:lnTo>
                  <a:pt x="9144" y="2101596"/>
                </a:lnTo>
                <a:close/>
              </a:path>
              <a:path w="2762250" h="2101850">
                <a:moveTo>
                  <a:pt x="2757678" y="9143"/>
                </a:moveTo>
                <a:lnTo>
                  <a:pt x="2752344" y="4571"/>
                </a:lnTo>
                <a:lnTo>
                  <a:pt x="2752344" y="9143"/>
                </a:lnTo>
                <a:lnTo>
                  <a:pt x="2757678" y="9143"/>
                </a:lnTo>
                <a:close/>
              </a:path>
              <a:path w="2762250" h="2101850">
                <a:moveTo>
                  <a:pt x="2757678" y="2092452"/>
                </a:moveTo>
                <a:lnTo>
                  <a:pt x="2757678" y="9143"/>
                </a:lnTo>
                <a:lnTo>
                  <a:pt x="2752344" y="9143"/>
                </a:lnTo>
                <a:lnTo>
                  <a:pt x="2752344" y="2092452"/>
                </a:lnTo>
                <a:lnTo>
                  <a:pt x="2757678" y="2092452"/>
                </a:lnTo>
                <a:close/>
              </a:path>
              <a:path w="2762250" h="2101850">
                <a:moveTo>
                  <a:pt x="2757678" y="2101596"/>
                </a:moveTo>
                <a:lnTo>
                  <a:pt x="2757678" y="2092452"/>
                </a:lnTo>
                <a:lnTo>
                  <a:pt x="2752344" y="2097024"/>
                </a:lnTo>
                <a:lnTo>
                  <a:pt x="2752344" y="2101596"/>
                </a:lnTo>
                <a:lnTo>
                  <a:pt x="2757678" y="2101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6"/>
          <p:cNvSpPr/>
          <p:nvPr/>
        </p:nvSpPr>
        <p:spPr>
          <a:xfrm>
            <a:off x="511949" y="3693541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199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7"/>
          <p:cNvSpPr txBox="1"/>
          <p:nvPr/>
        </p:nvSpPr>
        <p:spPr>
          <a:xfrm>
            <a:off x="1537849" y="2272665"/>
            <a:ext cx="648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 panose="020B0604020202020204"/>
                <a:cs typeface="Arial" panose="020B0604020202020204"/>
              </a:rPr>
              <a:t>image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790" y="333543"/>
            <a:ext cx="7236419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Finding lines in an image: Hough</a:t>
            </a:r>
            <a:r>
              <a:rPr sz="2905" spc="-60" dirty="0"/>
              <a:t> </a:t>
            </a:r>
            <a:r>
              <a:rPr sz="2905" spc="-5" dirty="0"/>
              <a:t>space</a:t>
            </a:r>
            <a:endParaRPr sz="2905" dirty="0"/>
          </a:p>
        </p:txBody>
      </p:sp>
      <p:sp>
        <p:nvSpPr>
          <p:cNvPr id="4" name="object 4"/>
          <p:cNvSpPr txBox="1"/>
          <p:nvPr/>
        </p:nvSpPr>
        <p:spPr>
          <a:xfrm>
            <a:off x="1142354" y="3946907"/>
            <a:ext cx="6989947" cy="205105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How can we use this to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find the most likely parameters (m,b) 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for the most prominent line in the image</a:t>
            </a:r>
            <a:r>
              <a:rPr sz="2050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space?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355600" marR="810895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Let each edge point in image space </a:t>
            </a:r>
            <a:r>
              <a:rPr sz="2050" i="1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vote </a:t>
            </a:r>
            <a:r>
              <a:rPr sz="205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205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set of  possible parameters in Hough</a:t>
            </a:r>
            <a:r>
              <a:rPr sz="2050" spc="60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00206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355600" marR="120650" indent="-342900">
              <a:lnSpc>
                <a:spcPct val="100000"/>
              </a:lnSpc>
              <a:spcBef>
                <a:spcPts val="5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Accumulate votes in discrete set of bins; parameters with  the most votes indicate line in image</a:t>
            </a:r>
            <a:r>
              <a:rPr sz="20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space.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7696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199"/>
                </a:moveTo>
                <a:lnTo>
                  <a:pt x="38100" y="0"/>
                </a:lnTo>
                <a:lnTo>
                  <a:pt x="0" y="76199"/>
                </a:lnTo>
                <a:lnTo>
                  <a:pt x="32003" y="76199"/>
                </a:lnTo>
                <a:lnTo>
                  <a:pt x="32003" y="64007"/>
                </a:lnTo>
                <a:lnTo>
                  <a:pt x="44957" y="64007"/>
                </a:lnTo>
                <a:lnTo>
                  <a:pt x="44957" y="76199"/>
                </a:lnTo>
                <a:lnTo>
                  <a:pt x="76200" y="76199"/>
                </a:lnTo>
                <a:close/>
              </a:path>
              <a:path w="76200" h="1828800">
                <a:moveTo>
                  <a:pt x="44957" y="76199"/>
                </a:moveTo>
                <a:lnTo>
                  <a:pt x="44957" y="64007"/>
                </a:lnTo>
                <a:lnTo>
                  <a:pt x="32003" y="64007"/>
                </a:lnTo>
                <a:lnTo>
                  <a:pt x="32003" y="76199"/>
                </a:lnTo>
                <a:lnTo>
                  <a:pt x="44957" y="76199"/>
                </a:lnTo>
                <a:close/>
              </a:path>
              <a:path w="76200" h="1828800">
                <a:moveTo>
                  <a:pt x="44958" y="1828800"/>
                </a:moveTo>
                <a:lnTo>
                  <a:pt x="44957" y="76199"/>
                </a:lnTo>
                <a:lnTo>
                  <a:pt x="32003" y="76199"/>
                </a:lnTo>
                <a:lnTo>
                  <a:pt x="32004" y="1828800"/>
                </a:lnTo>
                <a:lnTo>
                  <a:pt x="44958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1770276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4153" y="44957"/>
                </a:moveTo>
                <a:lnTo>
                  <a:pt x="1994153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4153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4153" y="32003"/>
                </a:lnTo>
                <a:lnTo>
                  <a:pt x="1994153" y="69723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4153" y="69723"/>
                </a:moveTo>
                <a:lnTo>
                  <a:pt x="1994153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41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5294734" y="1536453"/>
            <a:ext cx="65159" cy="1563819"/>
          </a:xfrm>
          <a:custGeom>
            <a:avLst/>
            <a:gdLst/>
            <a:ahLst/>
            <a:cxnLst/>
            <a:rect l="l" t="t" r="r" b="b"/>
            <a:pathLst>
              <a:path w="76200" h="182880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1242" y="76200"/>
                </a:lnTo>
                <a:lnTo>
                  <a:pt x="31242" y="64008"/>
                </a:lnTo>
                <a:lnTo>
                  <a:pt x="44196" y="64008"/>
                </a:lnTo>
                <a:lnTo>
                  <a:pt x="44196" y="76200"/>
                </a:lnTo>
                <a:lnTo>
                  <a:pt x="76200" y="76200"/>
                </a:lnTo>
                <a:close/>
              </a:path>
              <a:path w="76200" h="1828800">
                <a:moveTo>
                  <a:pt x="44196" y="76200"/>
                </a:moveTo>
                <a:lnTo>
                  <a:pt x="44196" y="64008"/>
                </a:lnTo>
                <a:lnTo>
                  <a:pt x="31242" y="64008"/>
                </a:lnTo>
                <a:lnTo>
                  <a:pt x="31242" y="76200"/>
                </a:lnTo>
                <a:lnTo>
                  <a:pt x="44196" y="76200"/>
                </a:lnTo>
                <a:close/>
              </a:path>
              <a:path w="76200" h="1828800">
                <a:moveTo>
                  <a:pt x="44196" y="1828800"/>
                </a:moveTo>
                <a:lnTo>
                  <a:pt x="44196" y="76200"/>
                </a:lnTo>
                <a:lnTo>
                  <a:pt x="31242" y="76200"/>
                </a:lnTo>
                <a:lnTo>
                  <a:pt x="31242" y="1828800"/>
                </a:lnTo>
                <a:lnTo>
                  <a:pt x="44196" y="1828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5327313" y="3067693"/>
            <a:ext cx="1759297" cy="65159"/>
          </a:xfrm>
          <a:custGeom>
            <a:avLst/>
            <a:gdLst/>
            <a:ahLst/>
            <a:cxnLst/>
            <a:rect l="l" t="t" r="r" b="b"/>
            <a:pathLst>
              <a:path w="2057400" h="76200">
                <a:moveTo>
                  <a:pt x="1993391" y="44957"/>
                </a:moveTo>
                <a:lnTo>
                  <a:pt x="1993391" y="32003"/>
                </a:lnTo>
                <a:lnTo>
                  <a:pt x="0" y="32003"/>
                </a:lnTo>
                <a:lnTo>
                  <a:pt x="0" y="44957"/>
                </a:lnTo>
                <a:lnTo>
                  <a:pt x="1993391" y="44957"/>
                </a:lnTo>
                <a:close/>
              </a:path>
              <a:path w="2057400" h="76200">
                <a:moveTo>
                  <a:pt x="2057400" y="38100"/>
                </a:moveTo>
                <a:lnTo>
                  <a:pt x="1981200" y="0"/>
                </a:lnTo>
                <a:lnTo>
                  <a:pt x="1981200" y="32003"/>
                </a:lnTo>
                <a:lnTo>
                  <a:pt x="1993391" y="32003"/>
                </a:lnTo>
                <a:lnTo>
                  <a:pt x="1993391" y="70104"/>
                </a:lnTo>
                <a:lnTo>
                  <a:pt x="2057400" y="38100"/>
                </a:lnTo>
                <a:close/>
              </a:path>
              <a:path w="2057400" h="76200">
                <a:moveTo>
                  <a:pt x="1993391" y="70104"/>
                </a:moveTo>
                <a:lnTo>
                  <a:pt x="1993391" y="44957"/>
                </a:lnTo>
                <a:lnTo>
                  <a:pt x="1981200" y="44957"/>
                </a:lnTo>
                <a:lnTo>
                  <a:pt x="1981200" y="76200"/>
                </a:lnTo>
                <a:lnTo>
                  <a:pt x="1993391" y="701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 txBox="1"/>
          <p:nvPr/>
        </p:nvSpPr>
        <p:spPr>
          <a:xfrm>
            <a:off x="1549606" y="1469559"/>
            <a:ext cx="3688551" cy="79883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159250" algn="l"/>
              </a:tabLst>
            </a:pPr>
            <a:r>
              <a:rPr sz="1710" spc="-5" dirty="0">
                <a:latin typeface="Arial" panose="020B0604020202020204"/>
                <a:cs typeface="Arial" panose="020B0604020202020204"/>
              </a:rPr>
              <a:t>y	b</a:t>
            </a:r>
            <a:endParaRPr sz="171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22480" y="2053923"/>
            <a:ext cx="73381" cy="7330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1967920" y="3122643"/>
            <a:ext cx="1563819" cy="68580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R="5080" algn="r">
              <a:lnSpc>
                <a:spcPts val="2395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x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875"/>
              </a:lnSpc>
            </a:pPr>
            <a:r>
              <a:rPr sz="2050" spc="-5" dirty="0">
                <a:latin typeface="Arial" panose="020B0604020202020204"/>
                <a:cs typeface="Arial" panose="020B0604020202020204"/>
              </a:rPr>
              <a:t>image</a:t>
            </a:r>
            <a:r>
              <a:rPr sz="205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0006" y="3122643"/>
            <a:ext cx="2992434" cy="68580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R="860425" algn="r">
              <a:lnSpc>
                <a:spcPts val="2395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m</a:t>
            </a:r>
            <a:endParaRPr sz="171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2875"/>
              </a:lnSpc>
            </a:pPr>
            <a:r>
              <a:rPr sz="2050" spc="-5" dirty="0">
                <a:latin typeface="Arial" panose="020B0604020202020204"/>
                <a:cs typeface="Arial" panose="020B0604020202020204"/>
              </a:rPr>
              <a:t>Hough (parameter)</a:t>
            </a:r>
            <a:r>
              <a:rPr sz="205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20527" y="2310542"/>
            <a:ext cx="781910" cy="146608"/>
          </a:xfrm>
          <a:custGeom>
            <a:avLst/>
            <a:gdLst/>
            <a:ahLst/>
            <a:cxnLst/>
            <a:rect l="l" t="t" r="r" b="b"/>
            <a:pathLst>
              <a:path w="914400" h="171450">
                <a:moveTo>
                  <a:pt x="771906" y="114299"/>
                </a:moveTo>
                <a:lnTo>
                  <a:pt x="771906" y="57149"/>
                </a:lnTo>
                <a:lnTo>
                  <a:pt x="0" y="57149"/>
                </a:lnTo>
                <a:lnTo>
                  <a:pt x="0" y="114299"/>
                </a:lnTo>
                <a:lnTo>
                  <a:pt x="771906" y="114299"/>
                </a:lnTo>
                <a:close/>
              </a:path>
              <a:path w="914400" h="171450">
                <a:moveTo>
                  <a:pt x="914400" y="85343"/>
                </a:moveTo>
                <a:lnTo>
                  <a:pt x="742950" y="0"/>
                </a:lnTo>
                <a:lnTo>
                  <a:pt x="742950" y="57149"/>
                </a:lnTo>
                <a:lnTo>
                  <a:pt x="771906" y="57149"/>
                </a:lnTo>
                <a:lnTo>
                  <a:pt x="771906" y="156907"/>
                </a:lnTo>
                <a:lnTo>
                  <a:pt x="914400" y="85343"/>
                </a:lnTo>
                <a:close/>
              </a:path>
              <a:path w="914400" h="171450">
                <a:moveTo>
                  <a:pt x="771906" y="156907"/>
                </a:moveTo>
                <a:lnTo>
                  <a:pt x="771906" y="114299"/>
                </a:lnTo>
                <a:lnTo>
                  <a:pt x="742950" y="114299"/>
                </a:lnTo>
                <a:lnTo>
                  <a:pt x="742950" y="171449"/>
                </a:lnTo>
                <a:lnTo>
                  <a:pt x="771906" y="1569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5612049" y="2180877"/>
            <a:ext cx="1243997" cy="471318"/>
          </a:xfrm>
          <a:custGeom>
            <a:avLst/>
            <a:gdLst/>
            <a:ahLst/>
            <a:cxnLst/>
            <a:rect l="l" t="t" r="r" b="b"/>
            <a:pathLst>
              <a:path w="1454784" h="551180">
                <a:moveTo>
                  <a:pt x="1454657" y="533399"/>
                </a:moveTo>
                <a:lnTo>
                  <a:pt x="6857" y="0"/>
                </a:lnTo>
                <a:lnTo>
                  <a:pt x="0" y="17526"/>
                </a:lnTo>
                <a:lnTo>
                  <a:pt x="1447799" y="550926"/>
                </a:lnTo>
                <a:lnTo>
                  <a:pt x="1454657" y="533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/>
          <p:nvPr/>
        </p:nvSpPr>
        <p:spPr>
          <a:xfrm>
            <a:off x="2678594" y="1858441"/>
            <a:ext cx="73381" cy="73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/>
          <p:nvPr/>
        </p:nvSpPr>
        <p:spPr>
          <a:xfrm>
            <a:off x="5548844" y="2310542"/>
            <a:ext cx="1500831" cy="211767"/>
          </a:xfrm>
          <a:custGeom>
            <a:avLst/>
            <a:gdLst/>
            <a:ahLst/>
            <a:cxnLst/>
            <a:rect l="l" t="t" r="r" b="b"/>
            <a:pathLst>
              <a:path w="1755140" h="247650">
                <a:moveTo>
                  <a:pt x="1754886" y="228599"/>
                </a:moveTo>
                <a:lnTo>
                  <a:pt x="2286" y="0"/>
                </a:lnTo>
                <a:lnTo>
                  <a:pt x="0" y="19050"/>
                </a:lnTo>
                <a:lnTo>
                  <a:pt x="1752600" y="247649"/>
                </a:lnTo>
                <a:lnTo>
                  <a:pt x="1754886" y="22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7" name="object 17"/>
          <p:cNvSpPr/>
          <p:nvPr/>
        </p:nvSpPr>
        <p:spPr>
          <a:xfrm>
            <a:off x="1945554" y="2184240"/>
            <a:ext cx="73402" cy="73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8" name="object 18"/>
          <p:cNvSpPr/>
          <p:nvPr/>
        </p:nvSpPr>
        <p:spPr>
          <a:xfrm>
            <a:off x="3035666" y="1796124"/>
            <a:ext cx="73320" cy="73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9" name="object 19"/>
          <p:cNvSpPr/>
          <p:nvPr/>
        </p:nvSpPr>
        <p:spPr>
          <a:xfrm>
            <a:off x="5630945" y="2107246"/>
            <a:ext cx="1567077" cy="608695"/>
          </a:xfrm>
          <a:custGeom>
            <a:avLst/>
            <a:gdLst/>
            <a:ahLst/>
            <a:cxnLst/>
            <a:rect l="l" t="t" r="r" b="b"/>
            <a:pathLst>
              <a:path w="1832609" h="711835">
                <a:moveTo>
                  <a:pt x="1832609" y="18288"/>
                </a:moveTo>
                <a:lnTo>
                  <a:pt x="1825751" y="0"/>
                </a:lnTo>
                <a:lnTo>
                  <a:pt x="0" y="694182"/>
                </a:lnTo>
                <a:lnTo>
                  <a:pt x="6857" y="711708"/>
                </a:lnTo>
                <a:lnTo>
                  <a:pt x="1832609" y="1828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0" name="object 20"/>
          <p:cNvSpPr/>
          <p:nvPr/>
        </p:nvSpPr>
        <p:spPr>
          <a:xfrm>
            <a:off x="5539069" y="2294253"/>
            <a:ext cx="1688708" cy="266067"/>
          </a:xfrm>
          <a:custGeom>
            <a:avLst/>
            <a:gdLst/>
            <a:ahLst/>
            <a:cxnLst/>
            <a:rect l="l" t="t" r="r" b="b"/>
            <a:pathLst>
              <a:path w="1974850" h="311150">
                <a:moveTo>
                  <a:pt x="1974342" y="19050"/>
                </a:moveTo>
                <a:lnTo>
                  <a:pt x="1972056" y="0"/>
                </a:lnTo>
                <a:lnTo>
                  <a:pt x="0" y="291846"/>
                </a:lnTo>
                <a:lnTo>
                  <a:pt x="3048" y="310896"/>
                </a:lnTo>
                <a:lnTo>
                  <a:pt x="1974342" y="190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1" name="object 21"/>
          <p:cNvSpPr/>
          <p:nvPr/>
        </p:nvSpPr>
        <p:spPr>
          <a:xfrm>
            <a:off x="5317539" y="1548833"/>
            <a:ext cx="1975951" cy="1600743"/>
          </a:xfrm>
          <a:custGeom>
            <a:avLst/>
            <a:gdLst/>
            <a:ahLst/>
            <a:cxnLst/>
            <a:rect l="l" t="t" r="r" b="b"/>
            <a:pathLst>
              <a:path w="2310765" h="1871979">
                <a:moveTo>
                  <a:pt x="2310384" y="1869948"/>
                </a:moveTo>
                <a:lnTo>
                  <a:pt x="2310384" y="2286"/>
                </a:lnTo>
                <a:lnTo>
                  <a:pt x="2308098" y="0"/>
                </a:lnTo>
                <a:lnTo>
                  <a:pt x="2285" y="0"/>
                </a:lnTo>
                <a:lnTo>
                  <a:pt x="0" y="2286"/>
                </a:lnTo>
                <a:lnTo>
                  <a:pt x="0" y="1869948"/>
                </a:lnTo>
                <a:lnTo>
                  <a:pt x="2286" y="1871472"/>
                </a:lnTo>
                <a:lnTo>
                  <a:pt x="4572" y="1871472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2300478" y="9906"/>
                </a:lnTo>
                <a:lnTo>
                  <a:pt x="2300478" y="4572"/>
                </a:lnTo>
                <a:lnTo>
                  <a:pt x="2305050" y="9906"/>
                </a:lnTo>
                <a:lnTo>
                  <a:pt x="2305050" y="1871472"/>
                </a:lnTo>
                <a:lnTo>
                  <a:pt x="2308098" y="1871472"/>
                </a:lnTo>
                <a:lnTo>
                  <a:pt x="2310384" y="1869948"/>
                </a:lnTo>
                <a:close/>
              </a:path>
              <a:path w="2310765" h="1871979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2310765" h="1871979">
                <a:moveTo>
                  <a:pt x="9906" y="1862328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1862328"/>
                </a:lnTo>
                <a:lnTo>
                  <a:pt x="9906" y="1862328"/>
                </a:lnTo>
                <a:close/>
              </a:path>
              <a:path w="2310765" h="1871979">
                <a:moveTo>
                  <a:pt x="2305050" y="1862328"/>
                </a:moveTo>
                <a:lnTo>
                  <a:pt x="4572" y="1862328"/>
                </a:lnTo>
                <a:lnTo>
                  <a:pt x="9906" y="1866900"/>
                </a:lnTo>
                <a:lnTo>
                  <a:pt x="9906" y="1871472"/>
                </a:lnTo>
                <a:lnTo>
                  <a:pt x="2300478" y="1871472"/>
                </a:lnTo>
                <a:lnTo>
                  <a:pt x="2300478" y="1866900"/>
                </a:lnTo>
                <a:lnTo>
                  <a:pt x="2305050" y="1862328"/>
                </a:lnTo>
                <a:close/>
              </a:path>
              <a:path w="2310765" h="1871979">
                <a:moveTo>
                  <a:pt x="9906" y="1871472"/>
                </a:moveTo>
                <a:lnTo>
                  <a:pt x="9906" y="1866900"/>
                </a:lnTo>
                <a:lnTo>
                  <a:pt x="4572" y="1862328"/>
                </a:lnTo>
                <a:lnTo>
                  <a:pt x="4572" y="1871472"/>
                </a:lnTo>
                <a:lnTo>
                  <a:pt x="9906" y="1871472"/>
                </a:lnTo>
                <a:close/>
              </a:path>
              <a:path w="2310765" h="1871979">
                <a:moveTo>
                  <a:pt x="2305050" y="9906"/>
                </a:moveTo>
                <a:lnTo>
                  <a:pt x="2300478" y="4572"/>
                </a:lnTo>
                <a:lnTo>
                  <a:pt x="2300478" y="9906"/>
                </a:lnTo>
                <a:lnTo>
                  <a:pt x="2305050" y="9906"/>
                </a:lnTo>
                <a:close/>
              </a:path>
              <a:path w="2310765" h="1871979">
                <a:moveTo>
                  <a:pt x="2305050" y="1862328"/>
                </a:moveTo>
                <a:lnTo>
                  <a:pt x="2305050" y="9906"/>
                </a:lnTo>
                <a:lnTo>
                  <a:pt x="2300478" y="9906"/>
                </a:lnTo>
                <a:lnTo>
                  <a:pt x="2300478" y="1862328"/>
                </a:lnTo>
                <a:lnTo>
                  <a:pt x="2305050" y="1862328"/>
                </a:lnTo>
                <a:close/>
              </a:path>
              <a:path w="2310765" h="1871979">
                <a:moveTo>
                  <a:pt x="2305050" y="1871472"/>
                </a:moveTo>
                <a:lnTo>
                  <a:pt x="2305050" y="1862328"/>
                </a:lnTo>
                <a:lnTo>
                  <a:pt x="2300478" y="1866900"/>
                </a:lnTo>
                <a:lnTo>
                  <a:pt x="2300478" y="1871472"/>
                </a:lnTo>
                <a:lnTo>
                  <a:pt x="2305050" y="1871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5321449" y="1522118"/>
          <a:ext cx="1998980" cy="16009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610"/>
                <a:gridCol w="311150"/>
                <a:gridCol w="313055"/>
                <a:gridCol w="311785"/>
                <a:gridCol w="250825"/>
                <a:gridCol w="311150"/>
                <a:gridCol w="319405"/>
              </a:tblGrid>
              <a:tr h="286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7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8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46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4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87562" y="1471293"/>
            <a:ext cx="195477" cy="1889615"/>
          </a:xfrm>
          <a:custGeom>
            <a:avLst/>
            <a:gdLst/>
            <a:ahLst/>
            <a:cxnLst/>
            <a:rect l="l" t="t" r="r" b="b"/>
            <a:pathLst>
              <a:path w="228600" h="2209800">
                <a:moveTo>
                  <a:pt x="228600" y="228599"/>
                </a:moveTo>
                <a:lnTo>
                  <a:pt x="114300" y="0"/>
                </a:lnTo>
                <a:lnTo>
                  <a:pt x="0" y="228599"/>
                </a:lnTo>
                <a:lnTo>
                  <a:pt x="76200" y="228599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228599"/>
                </a:lnTo>
                <a:lnTo>
                  <a:pt x="228600" y="228599"/>
                </a:lnTo>
                <a:close/>
              </a:path>
              <a:path w="228600" h="2209800">
                <a:moveTo>
                  <a:pt x="152400" y="228599"/>
                </a:moveTo>
                <a:lnTo>
                  <a:pt x="152400" y="190500"/>
                </a:lnTo>
                <a:lnTo>
                  <a:pt x="76200" y="190500"/>
                </a:lnTo>
                <a:lnTo>
                  <a:pt x="76200" y="228599"/>
                </a:lnTo>
                <a:lnTo>
                  <a:pt x="152400" y="228599"/>
                </a:lnTo>
                <a:close/>
              </a:path>
              <a:path w="228600" h="2209800">
                <a:moveTo>
                  <a:pt x="152400" y="2209800"/>
                </a:moveTo>
                <a:lnTo>
                  <a:pt x="152400" y="228599"/>
                </a:lnTo>
                <a:lnTo>
                  <a:pt x="76200" y="228599"/>
                </a:lnTo>
                <a:lnTo>
                  <a:pt x="76200" y="2209800"/>
                </a:lnTo>
                <a:lnTo>
                  <a:pt x="152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/>
          <p:nvPr/>
        </p:nvSpPr>
        <p:spPr>
          <a:xfrm>
            <a:off x="1985301" y="3263170"/>
            <a:ext cx="2345729" cy="195477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52700" y="152400"/>
                </a:moveTo>
                <a:lnTo>
                  <a:pt x="255270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2552700" y="152400"/>
                </a:lnTo>
                <a:close/>
              </a:path>
              <a:path w="2743200" h="228600">
                <a:moveTo>
                  <a:pt x="2743199" y="114300"/>
                </a:moveTo>
                <a:lnTo>
                  <a:pt x="2514599" y="0"/>
                </a:lnTo>
                <a:lnTo>
                  <a:pt x="2514599" y="76200"/>
                </a:lnTo>
                <a:lnTo>
                  <a:pt x="2552700" y="76200"/>
                </a:lnTo>
                <a:lnTo>
                  <a:pt x="2552700" y="209550"/>
                </a:lnTo>
                <a:lnTo>
                  <a:pt x="2743199" y="114300"/>
                </a:lnTo>
                <a:close/>
              </a:path>
              <a:path w="2743200" h="228600">
                <a:moveTo>
                  <a:pt x="2552700" y="209550"/>
                </a:moveTo>
                <a:lnTo>
                  <a:pt x="2552700" y="152400"/>
                </a:lnTo>
                <a:lnTo>
                  <a:pt x="2514599" y="152400"/>
                </a:lnTo>
                <a:lnTo>
                  <a:pt x="2514599" y="228600"/>
                </a:lnTo>
                <a:lnTo>
                  <a:pt x="2552700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 txBox="1"/>
          <p:nvPr/>
        </p:nvSpPr>
        <p:spPr>
          <a:xfrm>
            <a:off x="3936378" y="3447136"/>
            <a:ext cx="152038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x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8866" y="1622680"/>
            <a:ext cx="152038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y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1170" y="2884683"/>
            <a:ext cx="304292" cy="3014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3005693" y="2689205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2679897" y="2363409"/>
            <a:ext cx="304293" cy="3014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2223783" y="1907295"/>
            <a:ext cx="304293" cy="3014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/>
          <p:nvPr/>
        </p:nvSpPr>
        <p:spPr>
          <a:xfrm>
            <a:off x="2099981" y="1782103"/>
            <a:ext cx="1464452" cy="1464452"/>
          </a:xfrm>
          <a:custGeom>
            <a:avLst/>
            <a:gdLst/>
            <a:ahLst/>
            <a:cxnLst/>
            <a:rect l="l" t="t" r="r" b="b"/>
            <a:pathLst>
              <a:path w="1712595" h="1712595">
                <a:moveTo>
                  <a:pt x="1712214" y="1676400"/>
                </a:moveTo>
                <a:lnTo>
                  <a:pt x="35813" y="0"/>
                </a:lnTo>
                <a:lnTo>
                  <a:pt x="0" y="35814"/>
                </a:lnTo>
                <a:lnTo>
                  <a:pt x="1676400" y="1712214"/>
                </a:lnTo>
                <a:lnTo>
                  <a:pt x="1712214" y="1676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2" name="object 12"/>
          <p:cNvSpPr/>
          <p:nvPr/>
        </p:nvSpPr>
        <p:spPr>
          <a:xfrm>
            <a:off x="4900521" y="1587928"/>
            <a:ext cx="1467167" cy="1722373"/>
          </a:xfrm>
          <a:custGeom>
            <a:avLst/>
            <a:gdLst/>
            <a:ahLst/>
            <a:cxnLst/>
            <a:rect l="l" t="t" r="r" b="b"/>
            <a:pathLst>
              <a:path w="1715770" h="2014220">
                <a:moveTo>
                  <a:pt x="1715262" y="32765"/>
                </a:moveTo>
                <a:lnTo>
                  <a:pt x="1676400" y="0"/>
                </a:lnTo>
                <a:lnTo>
                  <a:pt x="0" y="1981199"/>
                </a:lnTo>
                <a:lnTo>
                  <a:pt x="38862" y="2013965"/>
                </a:lnTo>
                <a:lnTo>
                  <a:pt x="1715262" y="327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3" name="object 13"/>
          <p:cNvSpPr/>
          <p:nvPr/>
        </p:nvSpPr>
        <p:spPr>
          <a:xfrm>
            <a:off x="5095988" y="1588579"/>
            <a:ext cx="1402551" cy="1721287"/>
          </a:xfrm>
          <a:custGeom>
            <a:avLst/>
            <a:gdLst/>
            <a:ahLst/>
            <a:cxnLst/>
            <a:rect l="l" t="t" r="r" b="b"/>
            <a:pathLst>
              <a:path w="1640204" h="2012950">
                <a:moveTo>
                  <a:pt x="1639824" y="1981199"/>
                </a:moveTo>
                <a:lnTo>
                  <a:pt x="39623" y="0"/>
                </a:lnTo>
                <a:lnTo>
                  <a:pt x="0" y="31241"/>
                </a:lnTo>
                <a:lnTo>
                  <a:pt x="1600200" y="2012441"/>
                </a:lnTo>
                <a:lnTo>
                  <a:pt x="1639824" y="1981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4" name="object 14"/>
          <p:cNvSpPr/>
          <p:nvPr/>
        </p:nvSpPr>
        <p:spPr>
          <a:xfrm>
            <a:off x="4708953" y="1519510"/>
            <a:ext cx="2111156" cy="1598570"/>
          </a:xfrm>
          <a:custGeom>
            <a:avLst/>
            <a:gdLst/>
            <a:ahLst/>
            <a:cxnLst/>
            <a:rect l="l" t="t" r="r" b="b"/>
            <a:pathLst>
              <a:path w="2468879" h="1869439">
                <a:moveTo>
                  <a:pt x="2468880" y="40386"/>
                </a:moveTo>
                <a:lnTo>
                  <a:pt x="2438400" y="0"/>
                </a:lnTo>
                <a:lnTo>
                  <a:pt x="0" y="1828800"/>
                </a:lnTo>
                <a:lnTo>
                  <a:pt x="30480" y="1869186"/>
                </a:lnTo>
                <a:lnTo>
                  <a:pt x="2468880" y="403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/>
          <p:nvPr/>
        </p:nvSpPr>
        <p:spPr>
          <a:xfrm>
            <a:off x="4902476" y="1585973"/>
            <a:ext cx="1853778" cy="1726173"/>
          </a:xfrm>
          <a:custGeom>
            <a:avLst/>
            <a:gdLst/>
            <a:ahLst/>
            <a:cxnLst/>
            <a:rect l="l" t="t" r="r" b="b"/>
            <a:pathLst>
              <a:path w="2167890" h="2018664">
                <a:moveTo>
                  <a:pt x="2167890" y="1981200"/>
                </a:moveTo>
                <a:lnTo>
                  <a:pt x="34289" y="0"/>
                </a:lnTo>
                <a:lnTo>
                  <a:pt x="0" y="37337"/>
                </a:lnTo>
                <a:lnTo>
                  <a:pt x="2133600" y="2018538"/>
                </a:lnTo>
                <a:lnTo>
                  <a:pt x="2167890" y="1981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/>
          <p:nvPr/>
        </p:nvSpPr>
        <p:spPr>
          <a:xfrm>
            <a:off x="4652916" y="2102033"/>
            <a:ext cx="2484192" cy="498467"/>
          </a:xfrm>
          <a:custGeom>
            <a:avLst/>
            <a:gdLst/>
            <a:ahLst/>
            <a:cxnLst/>
            <a:rect l="l" t="t" r="r" b="b"/>
            <a:pathLst>
              <a:path w="2905125" h="582930">
                <a:moveTo>
                  <a:pt x="2904744" y="49530"/>
                </a:moveTo>
                <a:lnTo>
                  <a:pt x="2895600" y="0"/>
                </a:lnTo>
                <a:lnTo>
                  <a:pt x="0" y="533400"/>
                </a:lnTo>
                <a:lnTo>
                  <a:pt x="9144" y="582930"/>
                </a:lnTo>
                <a:lnTo>
                  <a:pt x="2904744" y="495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7" name="object 17"/>
          <p:cNvSpPr/>
          <p:nvPr/>
        </p:nvSpPr>
        <p:spPr>
          <a:xfrm>
            <a:off x="4648355" y="1776889"/>
            <a:ext cx="2492337" cy="1018112"/>
          </a:xfrm>
          <a:custGeom>
            <a:avLst/>
            <a:gdLst/>
            <a:ahLst/>
            <a:cxnLst/>
            <a:rect l="l" t="t" r="r" b="b"/>
            <a:pathLst>
              <a:path w="2914650" h="1190625">
                <a:moveTo>
                  <a:pt x="2914650" y="47244"/>
                </a:moveTo>
                <a:lnTo>
                  <a:pt x="2895600" y="0"/>
                </a:lnTo>
                <a:lnTo>
                  <a:pt x="0" y="1143000"/>
                </a:lnTo>
                <a:lnTo>
                  <a:pt x="19050" y="1190244"/>
                </a:lnTo>
                <a:lnTo>
                  <a:pt x="2914650" y="4724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8" name="object 18"/>
          <p:cNvSpPr/>
          <p:nvPr/>
        </p:nvSpPr>
        <p:spPr>
          <a:xfrm>
            <a:off x="4650310" y="2036874"/>
            <a:ext cx="2488536" cy="758560"/>
          </a:xfrm>
          <a:custGeom>
            <a:avLst/>
            <a:gdLst/>
            <a:ahLst/>
            <a:cxnLst/>
            <a:rect l="l" t="t" r="r" b="b"/>
            <a:pathLst>
              <a:path w="2910204" h="887094">
                <a:moveTo>
                  <a:pt x="2910078" y="838199"/>
                </a:moveTo>
                <a:lnTo>
                  <a:pt x="14477" y="0"/>
                </a:lnTo>
                <a:lnTo>
                  <a:pt x="0" y="48768"/>
                </a:lnTo>
                <a:lnTo>
                  <a:pt x="2895600" y="886967"/>
                </a:lnTo>
                <a:lnTo>
                  <a:pt x="2910078" y="838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9" name="object 19"/>
          <p:cNvSpPr/>
          <p:nvPr/>
        </p:nvSpPr>
        <p:spPr>
          <a:xfrm>
            <a:off x="4577983" y="1471293"/>
            <a:ext cx="195477" cy="1889615"/>
          </a:xfrm>
          <a:custGeom>
            <a:avLst/>
            <a:gdLst/>
            <a:ahLst/>
            <a:cxnLst/>
            <a:rect l="l" t="t" r="r" b="b"/>
            <a:pathLst>
              <a:path w="228600" h="2209800">
                <a:moveTo>
                  <a:pt x="228600" y="2286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close/>
              </a:path>
              <a:path w="228600" h="2209800">
                <a:moveTo>
                  <a:pt x="152400" y="228600"/>
                </a:moveTo>
                <a:lnTo>
                  <a:pt x="1524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152400" y="228600"/>
                </a:lnTo>
                <a:close/>
              </a:path>
              <a:path w="228600" h="2209800">
                <a:moveTo>
                  <a:pt x="152400" y="2209800"/>
                </a:moveTo>
                <a:lnTo>
                  <a:pt x="152400" y="228600"/>
                </a:lnTo>
                <a:lnTo>
                  <a:pt x="76200" y="228600"/>
                </a:lnTo>
                <a:lnTo>
                  <a:pt x="76200" y="2209800"/>
                </a:lnTo>
                <a:lnTo>
                  <a:pt x="152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0" name="object 20"/>
          <p:cNvSpPr/>
          <p:nvPr/>
        </p:nvSpPr>
        <p:spPr>
          <a:xfrm>
            <a:off x="4675722" y="3263170"/>
            <a:ext cx="2783381" cy="195477"/>
          </a:xfrm>
          <a:custGeom>
            <a:avLst/>
            <a:gdLst/>
            <a:ahLst/>
            <a:cxnLst/>
            <a:rect l="l" t="t" r="r" b="b"/>
            <a:pathLst>
              <a:path w="3255009" h="228600">
                <a:moveTo>
                  <a:pt x="3064001" y="152400"/>
                </a:moveTo>
                <a:lnTo>
                  <a:pt x="3064001" y="76200"/>
                </a:lnTo>
                <a:lnTo>
                  <a:pt x="0" y="76200"/>
                </a:lnTo>
                <a:lnTo>
                  <a:pt x="0" y="152400"/>
                </a:lnTo>
                <a:lnTo>
                  <a:pt x="3064001" y="152400"/>
                </a:lnTo>
                <a:close/>
              </a:path>
              <a:path w="3255009" h="228600">
                <a:moveTo>
                  <a:pt x="3254502" y="114300"/>
                </a:moveTo>
                <a:lnTo>
                  <a:pt x="3025889" y="0"/>
                </a:lnTo>
                <a:lnTo>
                  <a:pt x="3025889" y="76200"/>
                </a:lnTo>
                <a:lnTo>
                  <a:pt x="3064001" y="76200"/>
                </a:lnTo>
                <a:lnTo>
                  <a:pt x="3064001" y="209544"/>
                </a:lnTo>
                <a:lnTo>
                  <a:pt x="3254502" y="114300"/>
                </a:lnTo>
                <a:close/>
              </a:path>
              <a:path w="3255009" h="228600">
                <a:moveTo>
                  <a:pt x="3064001" y="209544"/>
                </a:moveTo>
                <a:lnTo>
                  <a:pt x="3064001" y="152400"/>
                </a:lnTo>
                <a:lnTo>
                  <a:pt x="3025889" y="152400"/>
                </a:lnTo>
                <a:lnTo>
                  <a:pt x="3025889" y="228600"/>
                </a:lnTo>
                <a:lnTo>
                  <a:pt x="3064001" y="20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1" name="object 21"/>
          <p:cNvSpPr txBox="1"/>
          <p:nvPr/>
        </p:nvSpPr>
        <p:spPr>
          <a:xfrm>
            <a:off x="6828792" y="3381977"/>
            <a:ext cx="166699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b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6934" y="1622680"/>
            <a:ext cx="23891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m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4646074" y="1601611"/>
          <a:ext cx="2507615" cy="1769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605"/>
                <a:gridCol w="395605"/>
                <a:gridCol w="462280"/>
                <a:gridCol w="396240"/>
                <a:gridCol w="461645"/>
                <a:gridCol w="396240"/>
              </a:tblGrid>
              <a:tr h="2628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25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276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4" name="object 24"/>
          <p:cNvSpPr/>
          <p:nvPr/>
        </p:nvSpPr>
        <p:spPr>
          <a:xfrm>
            <a:off x="3461807" y="5230412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5" name="object 25"/>
          <p:cNvSpPr/>
          <p:nvPr/>
        </p:nvSpPr>
        <p:spPr>
          <a:xfrm>
            <a:off x="3266330" y="5100093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6" name="object 26"/>
          <p:cNvSpPr/>
          <p:nvPr/>
        </p:nvSpPr>
        <p:spPr>
          <a:xfrm>
            <a:off x="3070852" y="4904616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7" name="object 27"/>
          <p:cNvSpPr/>
          <p:nvPr/>
        </p:nvSpPr>
        <p:spPr>
          <a:xfrm>
            <a:off x="2875375" y="4643979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8" name="object 28"/>
          <p:cNvSpPr/>
          <p:nvPr/>
        </p:nvSpPr>
        <p:spPr>
          <a:xfrm>
            <a:off x="2679897" y="4448502"/>
            <a:ext cx="173974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9" name="object 29"/>
          <p:cNvSpPr/>
          <p:nvPr/>
        </p:nvSpPr>
        <p:spPr>
          <a:xfrm>
            <a:off x="2484420" y="4253025"/>
            <a:ext cx="173975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0" name="object 30"/>
          <p:cNvSpPr/>
          <p:nvPr/>
        </p:nvSpPr>
        <p:spPr>
          <a:xfrm>
            <a:off x="2288942" y="4122706"/>
            <a:ext cx="173975" cy="171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1" name="object 31"/>
          <p:cNvSpPr/>
          <p:nvPr/>
        </p:nvSpPr>
        <p:spPr>
          <a:xfrm>
            <a:off x="1887562" y="3817023"/>
            <a:ext cx="195477" cy="1889615"/>
          </a:xfrm>
          <a:custGeom>
            <a:avLst/>
            <a:gdLst/>
            <a:ahLst/>
            <a:cxnLst/>
            <a:rect l="l" t="t" r="r" b="b"/>
            <a:pathLst>
              <a:path w="228600" h="2209800">
                <a:moveTo>
                  <a:pt x="228600" y="2286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close/>
              </a:path>
              <a:path w="228600" h="2209800">
                <a:moveTo>
                  <a:pt x="152400" y="228600"/>
                </a:moveTo>
                <a:lnTo>
                  <a:pt x="1524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152400" y="228600"/>
                </a:lnTo>
                <a:close/>
              </a:path>
              <a:path w="228600" h="2209800">
                <a:moveTo>
                  <a:pt x="152400" y="2209800"/>
                </a:moveTo>
                <a:lnTo>
                  <a:pt x="152400" y="228600"/>
                </a:lnTo>
                <a:lnTo>
                  <a:pt x="76200" y="228600"/>
                </a:lnTo>
                <a:lnTo>
                  <a:pt x="76200" y="2209800"/>
                </a:lnTo>
                <a:lnTo>
                  <a:pt x="152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2" name="object 32"/>
          <p:cNvSpPr/>
          <p:nvPr/>
        </p:nvSpPr>
        <p:spPr>
          <a:xfrm>
            <a:off x="1985301" y="5608899"/>
            <a:ext cx="2345729" cy="195477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52700" y="152400"/>
                </a:moveTo>
                <a:lnTo>
                  <a:pt x="255270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2552700" y="152400"/>
                </a:lnTo>
                <a:close/>
              </a:path>
              <a:path w="2743200" h="228600">
                <a:moveTo>
                  <a:pt x="2743200" y="114300"/>
                </a:moveTo>
                <a:lnTo>
                  <a:pt x="2514600" y="0"/>
                </a:lnTo>
                <a:lnTo>
                  <a:pt x="2514600" y="76200"/>
                </a:lnTo>
                <a:lnTo>
                  <a:pt x="2552700" y="76200"/>
                </a:lnTo>
                <a:lnTo>
                  <a:pt x="2552700" y="209550"/>
                </a:lnTo>
                <a:lnTo>
                  <a:pt x="2743200" y="114300"/>
                </a:lnTo>
                <a:close/>
              </a:path>
              <a:path w="2743200" h="228600">
                <a:moveTo>
                  <a:pt x="2552700" y="209550"/>
                </a:moveTo>
                <a:lnTo>
                  <a:pt x="2552700" y="152400"/>
                </a:lnTo>
                <a:lnTo>
                  <a:pt x="2514600" y="152400"/>
                </a:lnTo>
                <a:lnTo>
                  <a:pt x="2514600" y="228600"/>
                </a:lnTo>
                <a:lnTo>
                  <a:pt x="2552700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3" name="object 33"/>
          <p:cNvSpPr txBox="1"/>
          <p:nvPr/>
        </p:nvSpPr>
        <p:spPr>
          <a:xfrm>
            <a:off x="3936378" y="5792864"/>
            <a:ext cx="152038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x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38866" y="3968408"/>
            <a:ext cx="152038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y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67095" y="4061370"/>
            <a:ext cx="1721830" cy="1402008"/>
          </a:xfrm>
          <a:custGeom>
            <a:avLst/>
            <a:gdLst/>
            <a:ahLst/>
            <a:cxnLst/>
            <a:rect l="l" t="t" r="r" b="b"/>
            <a:pathLst>
              <a:path w="2013585" h="1639570">
                <a:moveTo>
                  <a:pt x="2013204" y="1600199"/>
                </a:moveTo>
                <a:lnTo>
                  <a:pt x="32004" y="0"/>
                </a:lnTo>
                <a:lnTo>
                  <a:pt x="0" y="38862"/>
                </a:lnTo>
                <a:lnTo>
                  <a:pt x="1981200" y="1639062"/>
                </a:lnTo>
                <a:lnTo>
                  <a:pt x="2013204" y="16001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6" name="object 36"/>
          <p:cNvSpPr/>
          <p:nvPr/>
        </p:nvSpPr>
        <p:spPr>
          <a:xfrm>
            <a:off x="4628807" y="3817023"/>
            <a:ext cx="195477" cy="2021019"/>
          </a:xfrm>
          <a:custGeom>
            <a:avLst/>
            <a:gdLst/>
            <a:ahLst/>
            <a:cxnLst/>
            <a:rect l="l" t="t" r="r" b="b"/>
            <a:pathLst>
              <a:path w="228600" h="2363470">
                <a:moveTo>
                  <a:pt x="228599" y="229362"/>
                </a:moveTo>
                <a:lnTo>
                  <a:pt x="115061" y="0"/>
                </a:lnTo>
                <a:lnTo>
                  <a:pt x="0" y="228600"/>
                </a:lnTo>
                <a:lnTo>
                  <a:pt x="76105" y="228853"/>
                </a:lnTo>
                <a:lnTo>
                  <a:pt x="76199" y="190500"/>
                </a:lnTo>
                <a:lnTo>
                  <a:pt x="152399" y="191262"/>
                </a:lnTo>
                <a:lnTo>
                  <a:pt x="152399" y="229107"/>
                </a:lnTo>
                <a:lnTo>
                  <a:pt x="228599" y="229362"/>
                </a:lnTo>
                <a:close/>
              </a:path>
              <a:path w="228600" h="2363470">
                <a:moveTo>
                  <a:pt x="152307" y="229107"/>
                </a:moveTo>
                <a:lnTo>
                  <a:pt x="76105" y="228853"/>
                </a:lnTo>
                <a:lnTo>
                  <a:pt x="70865" y="2362200"/>
                </a:lnTo>
                <a:lnTo>
                  <a:pt x="147065" y="2362962"/>
                </a:lnTo>
                <a:lnTo>
                  <a:pt x="152307" y="229107"/>
                </a:lnTo>
                <a:close/>
              </a:path>
              <a:path w="228600" h="2363470">
                <a:moveTo>
                  <a:pt x="152399" y="191262"/>
                </a:moveTo>
                <a:lnTo>
                  <a:pt x="76199" y="190500"/>
                </a:lnTo>
                <a:lnTo>
                  <a:pt x="76105" y="228853"/>
                </a:lnTo>
                <a:lnTo>
                  <a:pt x="152307" y="229107"/>
                </a:lnTo>
                <a:lnTo>
                  <a:pt x="152399" y="191262"/>
                </a:lnTo>
                <a:close/>
              </a:path>
              <a:path w="228600" h="2363470">
                <a:moveTo>
                  <a:pt x="152399" y="229107"/>
                </a:moveTo>
                <a:lnTo>
                  <a:pt x="152399" y="191262"/>
                </a:lnTo>
                <a:lnTo>
                  <a:pt x="152307" y="229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7" name="object 37"/>
          <p:cNvSpPr/>
          <p:nvPr/>
        </p:nvSpPr>
        <p:spPr>
          <a:xfrm>
            <a:off x="4721985" y="5739217"/>
            <a:ext cx="2788268" cy="195477"/>
          </a:xfrm>
          <a:custGeom>
            <a:avLst/>
            <a:gdLst/>
            <a:ahLst/>
            <a:cxnLst/>
            <a:rect l="l" t="t" r="r" b="b"/>
            <a:pathLst>
              <a:path w="3260725" h="228600">
                <a:moveTo>
                  <a:pt x="3070097" y="152400"/>
                </a:moveTo>
                <a:lnTo>
                  <a:pt x="3070097" y="76200"/>
                </a:lnTo>
                <a:lnTo>
                  <a:pt x="0" y="76200"/>
                </a:lnTo>
                <a:lnTo>
                  <a:pt x="0" y="152400"/>
                </a:lnTo>
                <a:lnTo>
                  <a:pt x="3070097" y="152400"/>
                </a:lnTo>
                <a:close/>
              </a:path>
              <a:path w="3260725" h="228600">
                <a:moveTo>
                  <a:pt x="3260598" y="114300"/>
                </a:moveTo>
                <a:lnTo>
                  <a:pt x="3031998" y="0"/>
                </a:lnTo>
                <a:lnTo>
                  <a:pt x="3031998" y="76200"/>
                </a:lnTo>
                <a:lnTo>
                  <a:pt x="3070097" y="76200"/>
                </a:lnTo>
                <a:lnTo>
                  <a:pt x="3070097" y="209550"/>
                </a:lnTo>
                <a:lnTo>
                  <a:pt x="3260598" y="114300"/>
                </a:lnTo>
                <a:close/>
              </a:path>
              <a:path w="3260725" h="228600">
                <a:moveTo>
                  <a:pt x="3070097" y="209550"/>
                </a:moveTo>
                <a:lnTo>
                  <a:pt x="3070097" y="152400"/>
                </a:lnTo>
                <a:lnTo>
                  <a:pt x="3031998" y="152400"/>
                </a:lnTo>
                <a:lnTo>
                  <a:pt x="3031998" y="228600"/>
                </a:lnTo>
                <a:lnTo>
                  <a:pt x="3070097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8" name="object 38"/>
          <p:cNvSpPr txBox="1"/>
          <p:nvPr/>
        </p:nvSpPr>
        <p:spPr>
          <a:xfrm>
            <a:off x="4338410" y="3968408"/>
            <a:ext cx="23891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m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697550" y="4012500"/>
          <a:ext cx="2507615" cy="1769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605"/>
                <a:gridCol w="409575"/>
                <a:gridCol w="448310"/>
                <a:gridCol w="396240"/>
                <a:gridCol w="461645"/>
                <a:gridCol w="396240"/>
              </a:tblGrid>
              <a:tr h="197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1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7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spc="-80" dirty="0">
                          <a:latin typeface="Arial" panose="020B0604020202020204"/>
                          <a:cs typeface="Arial" panose="020B0604020202020204"/>
                        </a:rPr>
                        <a:t>11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spc="-5" dirty="0">
                          <a:latin typeface="Arial" panose="020B0604020202020204"/>
                          <a:cs typeface="Arial" panose="020B0604020202020204"/>
                        </a:rPr>
                        <a:t>10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4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5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493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2430"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2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710" dirty="0">
                          <a:latin typeface="Arial" panose="020B0604020202020204"/>
                          <a:cs typeface="Arial" panose="020B0604020202020204"/>
                        </a:rPr>
                        <a:t>3</a:t>
                      </a:r>
                      <a:endParaRPr sz="171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9773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6828792" y="5858023"/>
            <a:ext cx="166699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b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96727" y="4553756"/>
            <a:ext cx="448512" cy="489237"/>
          </a:xfrm>
          <a:custGeom>
            <a:avLst/>
            <a:gdLst/>
            <a:ahLst/>
            <a:cxnLst/>
            <a:rect l="l" t="t" r="r" b="b"/>
            <a:pathLst>
              <a:path w="524509" h="572135">
                <a:moveTo>
                  <a:pt x="524256" y="285240"/>
                </a:moveTo>
                <a:lnTo>
                  <a:pt x="514499" y="211759"/>
                </a:lnTo>
                <a:lnTo>
                  <a:pt x="501837" y="171481"/>
                </a:lnTo>
                <a:lnTo>
                  <a:pt x="485189" y="135448"/>
                </a:lnTo>
                <a:lnTo>
                  <a:pt x="441708" y="76120"/>
                </a:lnTo>
                <a:lnTo>
                  <a:pt x="387605" y="33772"/>
                </a:lnTo>
                <a:lnTo>
                  <a:pt x="326430" y="8399"/>
                </a:lnTo>
                <a:lnTo>
                  <a:pt x="261732" y="0"/>
                </a:lnTo>
                <a:lnTo>
                  <a:pt x="229171" y="2163"/>
                </a:lnTo>
                <a:lnTo>
                  <a:pt x="165843" y="19217"/>
                </a:lnTo>
                <a:lnTo>
                  <a:pt x="107865" y="53235"/>
                </a:lnTo>
                <a:lnTo>
                  <a:pt x="58787" y="104215"/>
                </a:lnTo>
                <a:lnTo>
                  <a:pt x="22156" y="172153"/>
                </a:lnTo>
                <a:lnTo>
                  <a:pt x="9618" y="212480"/>
                </a:lnTo>
                <a:lnTo>
                  <a:pt x="1523" y="257046"/>
                </a:lnTo>
                <a:lnTo>
                  <a:pt x="0" y="286002"/>
                </a:lnTo>
                <a:lnTo>
                  <a:pt x="1524" y="315720"/>
                </a:lnTo>
                <a:lnTo>
                  <a:pt x="13504" y="372985"/>
                </a:lnTo>
                <a:lnTo>
                  <a:pt x="27892" y="412096"/>
                </a:lnTo>
                <a:lnTo>
                  <a:pt x="45807" y="446811"/>
                </a:lnTo>
                <a:lnTo>
                  <a:pt x="51054" y="454383"/>
                </a:lnTo>
                <a:lnTo>
                  <a:pt x="51053" y="273048"/>
                </a:lnTo>
                <a:lnTo>
                  <a:pt x="51816" y="260856"/>
                </a:lnTo>
                <a:lnTo>
                  <a:pt x="60523" y="217753"/>
                </a:lnTo>
                <a:lnTo>
                  <a:pt x="73978" y="179646"/>
                </a:lnTo>
                <a:lnTo>
                  <a:pt x="112837" y="118326"/>
                </a:lnTo>
                <a:lnTo>
                  <a:pt x="163802" y="76710"/>
                </a:lnTo>
                <a:lnTo>
                  <a:pt x="222285" y="54615"/>
                </a:lnTo>
                <a:lnTo>
                  <a:pt x="252911" y="50831"/>
                </a:lnTo>
                <a:lnTo>
                  <a:pt x="283695" y="51857"/>
                </a:lnTo>
                <a:lnTo>
                  <a:pt x="343442" y="68253"/>
                </a:lnTo>
                <a:lnTo>
                  <a:pt x="396937" y="103617"/>
                </a:lnTo>
                <a:lnTo>
                  <a:pt x="439590" y="157766"/>
                </a:lnTo>
                <a:lnTo>
                  <a:pt x="466812" y="230517"/>
                </a:lnTo>
                <a:lnTo>
                  <a:pt x="473202" y="273810"/>
                </a:lnTo>
                <a:lnTo>
                  <a:pt x="473202" y="455475"/>
                </a:lnTo>
                <a:lnTo>
                  <a:pt x="483342" y="440077"/>
                </a:lnTo>
                <a:lnTo>
                  <a:pt x="499563" y="406741"/>
                </a:lnTo>
                <a:lnTo>
                  <a:pt x="512058" y="369794"/>
                </a:lnTo>
                <a:lnTo>
                  <a:pt x="520423" y="329279"/>
                </a:lnTo>
                <a:lnTo>
                  <a:pt x="524256" y="285240"/>
                </a:lnTo>
                <a:close/>
              </a:path>
              <a:path w="524509" h="572135">
                <a:moveTo>
                  <a:pt x="473202" y="455475"/>
                </a:moveTo>
                <a:lnTo>
                  <a:pt x="473202" y="298956"/>
                </a:lnTo>
                <a:lnTo>
                  <a:pt x="466517" y="343297"/>
                </a:lnTo>
                <a:lnTo>
                  <a:pt x="454452" y="382823"/>
                </a:lnTo>
                <a:lnTo>
                  <a:pt x="437649" y="417485"/>
                </a:lnTo>
                <a:lnTo>
                  <a:pt x="392392" y="472031"/>
                </a:lnTo>
                <a:lnTo>
                  <a:pt x="335882" y="506559"/>
                </a:lnTo>
                <a:lnTo>
                  <a:pt x="273253" y="520693"/>
                </a:lnTo>
                <a:lnTo>
                  <a:pt x="241247" y="519994"/>
                </a:lnTo>
                <a:lnTo>
                  <a:pt x="179064" y="502830"/>
                </a:lnTo>
                <a:lnTo>
                  <a:pt x="123595" y="464330"/>
                </a:lnTo>
                <a:lnTo>
                  <a:pt x="79976" y="404118"/>
                </a:lnTo>
                <a:lnTo>
                  <a:pt x="64214" y="365752"/>
                </a:lnTo>
                <a:lnTo>
                  <a:pt x="53340" y="321816"/>
                </a:lnTo>
                <a:lnTo>
                  <a:pt x="51053" y="297432"/>
                </a:lnTo>
                <a:lnTo>
                  <a:pt x="51054" y="454383"/>
                </a:lnTo>
                <a:lnTo>
                  <a:pt x="90609" y="503232"/>
                </a:lnTo>
                <a:lnTo>
                  <a:pt x="144684" y="542594"/>
                </a:lnTo>
                <a:lnTo>
                  <a:pt x="204810" y="565248"/>
                </a:lnTo>
                <a:lnTo>
                  <a:pt x="267762" y="571542"/>
                </a:lnTo>
                <a:lnTo>
                  <a:pt x="299290" y="568662"/>
                </a:lnTo>
                <a:lnTo>
                  <a:pt x="360435" y="551068"/>
                </a:lnTo>
                <a:lnTo>
                  <a:pt x="416345" y="517984"/>
                </a:lnTo>
                <a:lnTo>
                  <a:pt x="463796" y="469759"/>
                </a:lnTo>
                <a:lnTo>
                  <a:pt x="473202" y="455475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2" name="object 42"/>
          <p:cNvSpPr/>
          <p:nvPr/>
        </p:nvSpPr>
        <p:spPr>
          <a:xfrm>
            <a:off x="5658322" y="2298272"/>
            <a:ext cx="173974" cy="171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914947" y="321065"/>
            <a:ext cx="7314105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Finding lines in an image: Hough</a:t>
            </a:r>
            <a:r>
              <a:rPr sz="2905" spc="-60" dirty="0"/>
              <a:t> </a:t>
            </a:r>
            <a:r>
              <a:rPr sz="2905" spc="-5" dirty="0"/>
              <a:t>space</a:t>
            </a:r>
            <a:endParaRPr sz="290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16327" y="1208625"/>
            <a:ext cx="5952219" cy="1303311"/>
          </a:xfrm>
          <a:prstGeom prst="rect">
            <a:avLst/>
          </a:prstGeom>
        </p:spPr>
        <p:txBody>
          <a:bodyPr vert="horz" wrap="square" lIns="0" tIns="96652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735" spc="-5" dirty="0">
                <a:latin typeface="Arial" panose="020B0604020202020204"/>
                <a:cs typeface="Arial" panose="020B0604020202020204"/>
              </a:rPr>
              <a:t>Problems with the (m,b)</a:t>
            </a:r>
            <a:r>
              <a:rPr sz="2735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735" spc="-10" dirty="0">
                <a:latin typeface="Arial" panose="020B0604020202020204"/>
                <a:cs typeface="Arial" panose="020B0604020202020204"/>
              </a:rPr>
              <a:t>space:</a:t>
            </a:r>
            <a:endParaRPr sz="2735" dirty="0">
              <a:latin typeface="Arial" panose="020B0604020202020204"/>
              <a:cs typeface="Arial" panose="020B0604020202020204"/>
            </a:endParaRPr>
          </a:p>
          <a:p>
            <a:pPr marL="755015" lvl="1" indent="-286385">
              <a:lnSpc>
                <a:spcPct val="100000"/>
              </a:lnSpc>
              <a:spcBef>
                <a:spcPts val="595"/>
              </a:spcBef>
              <a:buChar char="•"/>
              <a:tabLst>
                <a:tab pos="755015" algn="l"/>
                <a:tab pos="75565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Unbounded parameter</a:t>
            </a:r>
            <a:r>
              <a:rPr sz="2050" spc="3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domains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755015" lvl="1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5015" algn="l"/>
                <a:tab pos="75565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Vertical lines require </a:t>
            </a:r>
            <a:r>
              <a:rPr sz="2050" b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infinite</a:t>
            </a:r>
            <a:r>
              <a:rPr sz="2050" b="1" spc="3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b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</a:t>
            </a:r>
            <a:endParaRPr sz="2050" b="1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71523" y="358719"/>
            <a:ext cx="7000954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Parameter space</a:t>
            </a:r>
            <a:r>
              <a:rPr sz="2905" spc="-65" dirty="0"/>
              <a:t> </a:t>
            </a:r>
            <a:r>
              <a:rPr sz="2905" spc="-5" dirty="0"/>
              <a:t>representation</a:t>
            </a:r>
            <a:endParaRPr sz="290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57656" y="3166380"/>
            <a:ext cx="2502581" cy="25063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3177" y="330359"/>
            <a:ext cx="6511344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Parameter space</a:t>
            </a:r>
            <a:r>
              <a:rPr sz="2905" spc="-65" dirty="0"/>
              <a:t> </a:t>
            </a:r>
            <a:r>
              <a:rPr sz="2905" spc="-5" dirty="0"/>
              <a:t>representation</a:t>
            </a:r>
            <a:endParaRPr sz="2905" dirty="0"/>
          </a:p>
        </p:txBody>
      </p:sp>
      <p:sp>
        <p:nvSpPr>
          <p:cNvPr id="5" name="object 5"/>
          <p:cNvSpPr txBox="1"/>
          <p:nvPr/>
        </p:nvSpPr>
        <p:spPr>
          <a:xfrm>
            <a:off x="1316327" y="1209277"/>
            <a:ext cx="5980211" cy="3117397"/>
          </a:xfrm>
          <a:prstGeom prst="rect">
            <a:avLst/>
          </a:prstGeom>
        </p:spPr>
        <p:txBody>
          <a:bodyPr vert="horz" wrap="square" lIns="0" tIns="96652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735" spc="-5" dirty="0">
                <a:latin typeface="Arial" panose="020B0604020202020204"/>
                <a:cs typeface="Arial" panose="020B0604020202020204"/>
              </a:rPr>
              <a:t>Problems with the (m,b)</a:t>
            </a:r>
            <a:r>
              <a:rPr sz="2735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735" spc="-10" dirty="0">
                <a:latin typeface="Arial" panose="020B0604020202020204"/>
                <a:cs typeface="Arial" panose="020B0604020202020204"/>
              </a:rPr>
              <a:t>space:</a:t>
            </a:r>
            <a:endParaRPr sz="2735" dirty="0">
              <a:latin typeface="Arial" panose="020B0604020202020204"/>
              <a:cs typeface="Arial" panose="020B0604020202020204"/>
            </a:endParaRPr>
          </a:p>
          <a:p>
            <a:pPr marL="755015" lvl="1" indent="-286385">
              <a:lnSpc>
                <a:spcPct val="100000"/>
              </a:lnSpc>
              <a:spcBef>
                <a:spcPts val="595"/>
              </a:spcBef>
              <a:buChar char="•"/>
              <a:tabLst>
                <a:tab pos="755015" algn="l"/>
                <a:tab pos="75565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Unbounded parameter</a:t>
            </a:r>
            <a:r>
              <a:rPr sz="2050" spc="3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domains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755015" lvl="1" indent="-286385">
              <a:lnSpc>
                <a:spcPct val="100000"/>
              </a:lnSpc>
              <a:spcBef>
                <a:spcPts val="580"/>
              </a:spcBef>
              <a:buChar char="•"/>
              <a:tabLst>
                <a:tab pos="755015" algn="l"/>
                <a:tab pos="75565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Vertical lines require infinite</a:t>
            </a:r>
            <a:r>
              <a:rPr sz="2050" spc="35" dirty="0">
                <a:latin typeface="Arial" panose="020B0604020202020204"/>
                <a:cs typeface="Arial" panose="020B0604020202020204"/>
              </a:rPr>
              <a:t> </a:t>
            </a:r>
            <a:r>
              <a:rPr sz="2050" dirty="0">
                <a:latin typeface="Arial" panose="020B0604020202020204"/>
                <a:cs typeface="Arial" panose="020B0604020202020204"/>
              </a:rPr>
              <a:t>m</a:t>
            </a:r>
            <a:endParaRPr sz="2050" dirty="0">
              <a:latin typeface="Arial" panose="020B0604020202020204"/>
              <a:cs typeface="Arial" panose="020B0604020202020204"/>
            </a:endParaRPr>
          </a:p>
          <a:p>
            <a:pPr marL="354965" indent="-342900">
              <a:lnSpc>
                <a:spcPct val="100000"/>
              </a:lnSpc>
              <a:spcBef>
                <a:spcPts val="745"/>
              </a:spcBef>
              <a:buChar char="•"/>
              <a:tabLst>
                <a:tab pos="354965" algn="l"/>
                <a:tab pos="355600" algn="l"/>
              </a:tabLst>
            </a:pPr>
            <a:r>
              <a:rPr sz="2735" spc="-5" dirty="0">
                <a:latin typeface="Arial" panose="020B0604020202020204"/>
                <a:cs typeface="Arial" panose="020B0604020202020204"/>
              </a:rPr>
              <a:t>Alternative: </a:t>
            </a:r>
            <a:r>
              <a:rPr sz="2735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polar</a:t>
            </a:r>
            <a:r>
              <a:rPr sz="2735" i="1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735" i="1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representation</a:t>
            </a:r>
            <a:endParaRPr sz="273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995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950" dirty="0">
              <a:latin typeface="Times New Roman" panose="02020603050405020304"/>
              <a:cs typeface="Times New Roman" panose="02020603050405020304"/>
            </a:endParaRPr>
          </a:p>
          <a:p>
            <a:pPr marL="2706370">
              <a:lnSpc>
                <a:spcPct val="100000"/>
              </a:lnSpc>
              <a:tabLst>
                <a:tab pos="3943985" algn="l"/>
                <a:tab pos="5402580" algn="l"/>
              </a:tabLst>
            </a:pPr>
            <a:r>
              <a:rPr sz="2395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395" i="1" spc="-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b="1" spc="10" dirty="0">
                <a:latin typeface="Arial" panose="020B0604020202020204"/>
                <a:cs typeface="Arial" panose="020B0604020202020204"/>
              </a:rPr>
              <a:t>cos</a:t>
            </a:r>
            <a:r>
              <a:rPr sz="2525" i="1" spc="10" dirty="0">
                <a:latin typeface="Symbol" panose="05050102010706020507"/>
                <a:cs typeface="Symbol" panose="05050102010706020507"/>
              </a:rPr>
              <a:t></a:t>
            </a:r>
            <a:r>
              <a:rPr sz="2525" spc="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395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i="1" spc="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395" i="1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b="1" spc="-20" dirty="0">
                <a:latin typeface="Arial" panose="020B0604020202020204"/>
                <a:cs typeface="Arial" panose="020B0604020202020204"/>
              </a:rPr>
              <a:t>sin</a:t>
            </a:r>
            <a:r>
              <a:rPr sz="2525" i="1" spc="-20" dirty="0">
                <a:latin typeface="Symbol" panose="05050102010706020507"/>
                <a:cs typeface="Symbol" panose="05050102010706020507"/>
              </a:rPr>
              <a:t></a:t>
            </a:r>
            <a:r>
              <a:rPr sz="2525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395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25" i="1" spc="-80" dirty="0">
                <a:latin typeface="Symbol" panose="05050102010706020507"/>
                <a:cs typeface="Symbol" panose="05050102010706020507"/>
              </a:rPr>
              <a:t></a:t>
            </a:r>
            <a:endParaRPr sz="252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0214" y="5788954"/>
            <a:ext cx="735646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Each point (x,y) will add 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sinusoid in 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the (</a:t>
            </a:r>
            <a:r>
              <a:rPr sz="205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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5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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parameter</a:t>
            </a:r>
            <a:r>
              <a:rPr sz="2050" spc="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99981" y="3476240"/>
            <a:ext cx="1464452" cy="1464452"/>
          </a:xfrm>
          <a:custGeom>
            <a:avLst/>
            <a:gdLst/>
            <a:ahLst/>
            <a:cxnLst/>
            <a:rect l="l" t="t" r="r" b="b"/>
            <a:pathLst>
              <a:path w="1712595" h="1712595">
                <a:moveTo>
                  <a:pt x="71627" y="35814"/>
                </a:moveTo>
                <a:lnTo>
                  <a:pt x="35813" y="0"/>
                </a:lnTo>
                <a:lnTo>
                  <a:pt x="0" y="35814"/>
                </a:lnTo>
                <a:lnTo>
                  <a:pt x="35813" y="71628"/>
                </a:lnTo>
                <a:lnTo>
                  <a:pt x="71627" y="35814"/>
                </a:lnTo>
                <a:close/>
              </a:path>
              <a:path w="1712595" h="1712595">
                <a:moveTo>
                  <a:pt x="144017" y="107442"/>
                </a:moveTo>
                <a:lnTo>
                  <a:pt x="107441" y="71628"/>
                </a:lnTo>
                <a:lnTo>
                  <a:pt x="71627" y="107442"/>
                </a:lnTo>
                <a:lnTo>
                  <a:pt x="107441" y="143256"/>
                </a:lnTo>
                <a:lnTo>
                  <a:pt x="144017" y="107442"/>
                </a:lnTo>
                <a:close/>
              </a:path>
              <a:path w="1712595" h="1712595">
                <a:moveTo>
                  <a:pt x="215645" y="179832"/>
                </a:moveTo>
                <a:lnTo>
                  <a:pt x="179831" y="143256"/>
                </a:lnTo>
                <a:lnTo>
                  <a:pt x="144017" y="179832"/>
                </a:lnTo>
                <a:lnTo>
                  <a:pt x="179831" y="215646"/>
                </a:lnTo>
                <a:lnTo>
                  <a:pt x="215645" y="179832"/>
                </a:lnTo>
                <a:close/>
              </a:path>
              <a:path w="1712595" h="1712595">
                <a:moveTo>
                  <a:pt x="287273" y="251460"/>
                </a:moveTo>
                <a:lnTo>
                  <a:pt x="251459" y="215646"/>
                </a:lnTo>
                <a:lnTo>
                  <a:pt x="215645" y="251460"/>
                </a:lnTo>
                <a:lnTo>
                  <a:pt x="251459" y="287274"/>
                </a:lnTo>
                <a:lnTo>
                  <a:pt x="287273" y="251460"/>
                </a:lnTo>
                <a:close/>
              </a:path>
              <a:path w="1712595" h="1712595">
                <a:moveTo>
                  <a:pt x="358901" y="323088"/>
                </a:moveTo>
                <a:lnTo>
                  <a:pt x="323087" y="287274"/>
                </a:lnTo>
                <a:lnTo>
                  <a:pt x="287273" y="323088"/>
                </a:lnTo>
                <a:lnTo>
                  <a:pt x="323087" y="358902"/>
                </a:lnTo>
                <a:lnTo>
                  <a:pt x="358901" y="323088"/>
                </a:lnTo>
                <a:close/>
              </a:path>
              <a:path w="1712595" h="1712595">
                <a:moveTo>
                  <a:pt x="431291" y="394715"/>
                </a:moveTo>
                <a:lnTo>
                  <a:pt x="395477" y="358902"/>
                </a:lnTo>
                <a:lnTo>
                  <a:pt x="358902" y="394716"/>
                </a:lnTo>
                <a:lnTo>
                  <a:pt x="395477" y="431292"/>
                </a:lnTo>
                <a:lnTo>
                  <a:pt x="431291" y="394715"/>
                </a:lnTo>
                <a:close/>
              </a:path>
              <a:path w="1712595" h="1712595">
                <a:moveTo>
                  <a:pt x="502919" y="467106"/>
                </a:moveTo>
                <a:lnTo>
                  <a:pt x="467105" y="431292"/>
                </a:lnTo>
                <a:lnTo>
                  <a:pt x="431291" y="467106"/>
                </a:lnTo>
                <a:lnTo>
                  <a:pt x="467105" y="502920"/>
                </a:lnTo>
                <a:lnTo>
                  <a:pt x="502919" y="467106"/>
                </a:lnTo>
                <a:close/>
              </a:path>
              <a:path w="1712595" h="1712595">
                <a:moveTo>
                  <a:pt x="574547" y="538734"/>
                </a:moveTo>
                <a:lnTo>
                  <a:pt x="538733" y="502920"/>
                </a:lnTo>
                <a:lnTo>
                  <a:pt x="502919" y="538734"/>
                </a:lnTo>
                <a:lnTo>
                  <a:pt x="538733" y="574548"/>
                </a:lnTo>
                <a:lnTo>
                  <a:pt x="574547" y="538734"/>
                </a:lnTo>
                <a:close/>
              </a:path>
              <a:path w="1712595" h="1712595">
                <a:moveTo>
                  <a:pt x="646937" y="610362"/>
                </a:moveTo>
                <a:lnTo>
                  <a:pt x="610361" y="574548"/>
                </a:lnTo>
                <a:lnTo>
                  <a:pt x="574547" y="610362"/>
                </a:lnTo>
                <a:lnTo>
                  <a:pt x="610361" y="646176"/>
                </a:lnTo>
                <a:lnTo>
                  <a:pt x="646937" y="610362"/>
                </a:lnTo>
                <a:close/>
              </a:path>
              <a:path w="1712595" h="1712595">
                <a:moveTo>
                  <a:pt x="718565" y="682752"/>
                </a:moveTo>
                <a:lnTo>
                  <a:pt x="682751" y="646176"/>
                </a:lnTo>
                <a:lnTo>
                  <a:pt x="646937" y="682752"/>
                </a:lnTo>
                <a:lnTo>
                  <a:pt x="682751" y="718566"/>
                </a:lnTo>
                <a:lnTo>
                  <a:pt x="718565" y="682752"/>
                </a:lnTo>
                <a:close/>
              </a:path>
              <a:path w="1712595" h="1712595">
                <a:moveTo>
                  <a:pt x="790194" y="754379"/>
                </a:moveTo>
                <a:lnTo>
                  <a:pt x="754379" y="718566"/>
                </a:lnTo>
                <a:lnTo>
                  <a:pt x="718566" y="754380"/>
                </a:lnTo>
                <a:lnTo>
                  <a:pt x="754380" y="790194"/>
                </a:lnTo>
                <a:lnTo>
                  <a:pt x="790194" y="754379"/>
                </a:lnTo>
                <a:close/>
              </a:path>
              <a:path w="1712595" h="1712595">
                <a:moveTo>
                  <a:pt x="861822" y="826008"/>
                </a:moveTo>
                <a:lnTo>
                  <a:pt x="826007" y="790193"/>
                </a:lnTo>
                <a:lnTo>
                  <a:pt x="790194" y="826008"/>
                </a:lnTo>
                <a:lnTo>
                  <a:pt x="826007" y="861822"/>
                </a:lnTo>
                <a:lnTo>
                  <a:pt x="861822" y="826008"/>
                </a:lnTo>
                <a:close/>
              </a:path>
              <a:path w="1712595" h="1712595">
                <a:moveTo>
                  <a:pt x="934211" y="897636"/>
                </a:moveTo>
                <a:lnTo>
                  <a:pt x="898397" y="861822"/>
                </a:lnTo>
                <a:lnTo>
                  <a:pt x="861822" y="897636"/>
                </a:lnTo>
                <a:lnTo>
                  <a:pt x="898397" y="934212"/>
                </a:lnTo>
                <a:lnTo>
                  <a:pt x="934211" y="897636"/>
                </a:lnTo>
                <a:close/>
              </a:path>
              <a:path w="1712595" h="1712595">
                <a:moveTo>
                  <a:pt x="1005839" y="970026"/>
                </a:moveTo>
                <a:lnTo>
                  <a:pt x="970026" y="934212"/>
                </a:lnTo>
                <a:lnTo>
                  <a:pt x="934211" y="970026"/>
                </a:lnTo>
                <a:lnTo>
                  <a:pt x="970026" y="1005840"/>
                </a:lnTo>
                <a:lnTo>
                  <a:pt x="1005839" y="970026"/>
                </a:lnTo>
                <a:close/>
              </a:path>
              <a:path w="1712595" h="1712595">
                <a:moveTo>
                  <a:pt x="1077467" y="1041654"/>
                </a:moveTo>
                <a:lnTo>
                  <a:pt x="1041654" y="1005840"/>
                </a:lnTo>
                <a:lnTo>
                  <a:pt x="1005839" y="1041654"/>
                </a:lnTo>
                <a:lnTo>
                  <a:pt x="1041654" y="1077468"/>
                </a:lnTo>
                <a:lnTo>
                  <a:pt x="1077467" y="1041654"/>
                </a:lnTo>
                <a:close/>
              </a:path>
              <a:path w="1712595" h="1712595">
                <a:moveTo>
                  <a:pt x="1149858" y="1113282"/>
                </a:moveTo>
                <a:lnTo>
                  <a:pt x="1113282" y="1077468"/>
                </a:lnTo>
                <a:lnTo>
                  <a:pt x="1077467" y="1113282"/>
                </a:lnTo>
                <a:lnTo>
                  <a:pt x="1113282" y="1149096"/>
                </a:lnTo>
                <a:lnTo>
                  <a:pt x="1149858" y="1113282"/>
                </a:lnTo>
                <a:close/>
              </a:path>
              <a:path w="1712595" h="1712595">
                <a:moveTo>
                  <a:pt x="1221486" y="1185672"/>
                </a:moveTo>
                <a:lnTo>
                  <a:pt x="1185672" y="1149096"/>
                </a:lnTo>
                <a:lnTo>
                  <a:pt x="1149858" y="1185672"/>
                </a:lnTo>
                <a:lnTo>
                  <a:pt x="1185672" y="1221486"/>
                </a:lnTo>
                <a:lnTo>
                  <a:pt x="1221486" y="1185672"/>
                </a:lnTo>
                <a:close/>
              </a:path>
              <a:path w="1712595" h="1712595">
                <a:moveTo>
                  <a:pt x="1293114" y="1257300"/>
                </a:moveTo>
                <a:lnTo>
                  <a:pt x="1257300" y="1221486"/>
                </a:lnTo>
                <a:lnTo>
                  <a:pt x="1221486" y="1257300"/>
                </a:lnTo>
                <a:lnTo>
                  <a:pt x="1257300" y="1293114"/>
                </a:lnTo>
                <a:lnTo>
                  <a:pt x="1293114" y="1257300"/>
                </a:lnTo>
                <a:close/>
              </a:path>
              <a:path w="1712595" h="1712595">
                <a:moveTo>
                  <a:pt x="1364742" y="1328928"/>
                </a:moveTo>
                <a:lnTo>
                  <a:pt x="1328927" y="1293114"/>
                </a:lnTo>
                <a:lnTo>
                  <a:pt x="1293114" y="1328928"/>
                </a:lnTo>
                <a:lnTo>
                  <a:pt x="1328927" y="1364742"/>
                </a:lnTo>
                <a:lnTo>
                  <a:pt x="1364742" y="1328928"/>
                </a:lnTo>
                <a:close/>
              </a:path>
              <a:path w="1712595" h="1712595">
                <a:moveTo>
                  <a:pt x="1437132" y="1400556"/>
                </a:moveTo>
                <a:lnTo>
                  <a:pt x="1401317" y="1364742"/>
                </a:lnTo>
                <a:lnTo>
                  <a:pt x="1364742" y="1400556"/>
                </a:lnTo>
                <a:lnTo>
                  <a:pt x="1401317" y="1437132"/>
                </a:lnTo>
                <a:lnTo>
                  <a:pt x="1437132" y="1400556"/>
                </a:lnTo>
                <a:close/>
              </a:path>
              <a:path w="1712595" h="1712595">
                <a:moveTo>
                  <a:pt x="1508760" y="1472946"/>
                </a:moveTo>
                <a:lnTo>
                  <a:pt x="1472945" y="1437132"/>
                </a:lnTo>
                <a:lnTo>
                  <a:pt x="1437132" y="1472946"/>
                </a:lnTo>
                <a:lnTo>
                  <a:pt x="1472946" y="1508760"/>
                </a:lnTo>
                <a:lnTo>
                  <a:pt x="1508760" y="1472946"/>
                </a:lnTo>
                <a:close/>
              </a:path>
              <a:path w="1712595" h="1712595">
                <a:moveTo>
                  <a:pt x="1580388" y="1544573"/>
                </a:moveTo>
                <a:lnTo>
                  <a:pt x="1544574" y="1508759"/>
                </a:lnTo>
                <a:lnTo>
                  <a:pt x="1508760" y="1544574"/>
                </a:lnTo>
                <a:lnTo>
                  <a:pt x="1544574" y="1580387"/>
                </a:lnTo>
                <a:lnTo>
                  <a:pt x="1580388" y="1544573"/>
                </a:lnTo>
                <a:close/>
              </a:path>
              <a:path w="1712595" h="1712595">
                <a:moveTo>
                  <a:pt x="1652777" y="1616202"/>
                </a:moveTo>
                <a:lnTo>
                  <a:pt x="1616202" y="1580387"/>
                </a:lnTo>
                <a:lnTo>
                  <a:pt x="1580388" y="1616202"/>
                </a:lnTo>
                <a:lnTo>
                  <a:pt x="1616202" y="1652016"/>
                </a:lnTo>
                <a:lnTo>
                  <a:pt x="1652777" y="1616202"/>
                </a:lnTo>
                <a:close/>
              </a:path>
              <a:path w="1712595" h="1712595">
                <a:moveTo>
                  <a:pt x="1712214" y="1676400"/>
                </a:moveTo>
                <a:lnTo>
                  <a:pt x="1688591" y="1652016"/>
                </a:lnTo>
                <a:lnTo>
                  <a:pt x="1652777" y="1687830"/>
                </a:lnTo>
                <a:lnTo>
                  <a:pt x="1676400" y="1712214"/>
                </a:lnTo>
                <a:lnTo>
                  <a:pt x="1712214" y="16764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/>
          <p:nvPr/>
        </p:nvSpPr>
        <p:spPr>
          <a:xfrm>
            <a:off x="1887562" y="3165431"/>
            <a:ext cx="195477" cy="1889615"/>
          </a:xfrm>
          <a:custGeom>
            <a:avLst/>
            <a:gdLst/>
            <a:ahLst/>
            <a:cxnLst/>
            <a:rect l="l" t="t" r="r" b="b"/>
            <a:pathLst>
              <a:path w="228600" h="2209800">
                <a:moveTo>
                  <a:pt x="228600" y="2286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close/>
              </a:path>
              <a:path w="228600" h="2209800">
                <a:moveTo>
                  <a:pt x="152400" y="228600"/>
                </a:moveTo>
                <a:lnTo>
                  <a:pt x="1524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152400" y="228600"/>
                </a:lnTo>
                <a:close/>
              </a:path>
              <a:path w="228600" h="2209800">
                <a:moveTo>
                  <a:pt x="152400" y="2209800"/>
                </a:moveTo>
                <a:lnTo>
                  <a:pt x="152400" y="228600"/>
                </a:lnTo>
                <a:lnTo>
                  <a:pt x="76200" y="228600"/>
                </a:lnTo>
                <a:lnTo>
                  <a:pt x="76200" y="2209800"/>
                </a:lnTo>
                <a:lnTo>
                  <a:pt x="152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/>
          <p:nvPr/>
        </p:nvSpPr>
        <p:spPr>
          <a:xfrm>
            <a:off x="1985301" y="4957308"/>
            <a:ext cx="2345729" cy="195477"/>
          </a:xfrm>
          <a:custGeom>
            <a:avLst/>
            <a:gdLst/>
            <a:ahLst/>
            <a:cxnLst/>
            <a:rect l="l" t="t" r="r" b="b"/>
            <a:pathLst>
              <a:path w="2743200" h="228600">
                <a:moveTo>
                  <a:pt x="2552700" y="152400"/>
                </a:moveTo>
                <a:lnTo>
                  <a:pt x="2552700" y="76200"/>
                </a:lnTo>
                <a:lnTo>
                  <a:pt x="0" y="76200"/>
                </a:lnTo>
                <a:lnTo>
                  <a:pt x="0" y="152400"/>
                </a:lnTo>
                <a:lnTo>
                  <a:pt x="2552700" y="152400"/>
                </a:lnTo>
                <a:close/>
              </a:path>
              <a:path w="2743200" h="228600">
                <a:moveTo>
                  <a:pt x="2743199" y="114300"/>
                </a:moveTo>
                <a:lnTo>
                  <a:pt x="2514599" y="0"/>
                </a:lnTo>
                <a:lnTo>
                  <a:pt x="2514599" y="76200"/>
                </a:lnTo>
                <a:lnTo>
                  <a:pt x="2552700" y="76200"/>
                </a:lnTo>
                <a:lnTo>
                  <a:pt x="2552700" y="209550"/>
                </a:lnTo>
                <a:lnTo>
                  <a:pt x="2743199" y="114300"/>
                </a:lnTo>
                <a:close/>
              </a:path>
              <a:path w="2743200" h="228600">
                <a:moveTo>
                  <a:pt x="2552700" y="209550"/>
                </a:moveTo>
                <a:lnTo>
                  <a:pt x="2552700" y="152400"/>
                </a:lnTo>
                <a:lnTo>
                  <a:pt x="2514599" y="152400"/>
                </a:lnTo>
                <a:lnTo>
                  <a:pt x="2514599" y="228600"/>
                </a:lnTo>
                <a:lnTo>
                  <a:pt x="2552700" y="209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 txBox="1"/>
          <p:nvPr/>
        </p:nvSpPr>
        <p:spPr>
          <a:xfrm>
            <a:off x="3936378" y="5141273"/>
            <a:ext cx="152038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x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7983" y="3165431"/>
            <a:ext cx="195477" cy="1889615"/>
          </a:xfrm>
          <a:custGeom>
            <a:avLst/>
            <a:gdLst/>
            <a:ahLst/>
            <a:cxnLst/>
            <a:rect l="l" t="t" r="r" b="b"/>
            <a:pathLst>
              <a:path w="228600" h="2209800">
                <a:moveTo>
                  <a:pt x="228600" y="228600"/>
                </a:moveTo>
                <a:lnTo>
                  <a:pt x="114300" y="0"/>
                </a:ln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close/>
              </a:path>
              <a:path w="228600" h="2209800">
                <a:moveTo>
                  <a:pt x="152400" y="228600"/>
                </a:moveTo>
                <a:lnTo>
                  <a:pt x="152400" y="190500"/>
                </a:lnTo>
                <a:lnTo>
                  <a:pt x="76200" y="190500"/>
                </a:lnTo>
                <a:lnTo>
                  <a:pt x="76200" y="228600"/>
                </a:lnTo>
                <a:lnTo>
                  <a:pt x="152400" y="228600"/>
                </a:lnTo>
                <a:close/>
              </a:path>
              <a:path w="228600" h="2209800">
                <a:moveTo>
                  <a:pt x="152400" y="2209800"/>
                </a:moveTo>
                <a:lnTo>
                  <a:pt x="152400" y="228600"/>
                </a:lnTo>
                <a:lnTo>
                  <a:pt x="76200" y="228600"/>
                </a:lnTo>
                <a:lnTo>
                  <a:pt x="76200" y="2209800"/>
                </a:lnTo>
                <a:lnTo>
                  <a:pt x="152400" y="2209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4675722" y="4957308"/>
            <a:ext cx="2783381" cy="195477"/>
          </a:xfrm>
          <a:custGeom>
            <a:avLst/>
            <a:gdLst/>
            <a:ahLst/>
            <a:cxnLst/>
            <a:rect l="l" t="t" r="r" b="b"/>
            <a:pathLst>
              <a:path w="3255009" h="228600">
                <a:moveTo>
                  <a:pt x="3064001" y="152400"/>
                </a:moveTo>
                <a:lnTo>
                  <a:pt x="3064001" y="76200"/>
                </a:lnTo>
                <a:lnTo>
                  <a:pt x="0" y="76200"/>
                </a:lnTo>
                <a:lnTo>
                  <a:pt x="0" y="152400"/>
                </a:lnTo>
                <a:lnTo>
                  <a:pt x="3064001" y="152400"/>
                </a:lnTo>
                <a:close/>
              </a:path>
              <a:path w="3255009" h="228600">
                <a:moveTo>
                  <a:pt x="3254502" y="114300"/>
                </a:moveTo>
                <a:lnTo>
                  <a:pt x="3025889" y="0"/>
                </a:lnTo>
                <a:lnTo>
                  <a:pt x="3025889" y="76200"/>
                </a:lnTo>
                <a:lnTo>
                  <a:pt x="3064001" y="76200"/>
                </a:lnTo>
                <a:lnTo>
                  <a:pt x="3064001" y="209544"/>
                </a:lnTo>
                <a:lnTo>
                  <a:pt x="3254502" y="114300"/>
                </a:lnTo>
                <a:close/>
              </a:path>
              <a:path w="3255009" h="228600">
                <a:moveTo>
                  <a:pt x="3064001" y="209544"/>
                </a:moveTo>
                <a:lnTo>
                  <a:pt x="3064001" y="152400"/>
                </a:lnTo>
                <a:lnTo>
                  <a:pt x="3025889" y="152400"/>
                </a:lnTo>
                <a:lnTo>
                  <a:pt x="3025889" y="228600"/>
                </a:lnTo>
                <a:lnTo>
                  <a:pt x="3064001" y="209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2791319" y="4187888"/>
            <a:ext cx="173974" cy="1711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2335205" y="3731774"/>
            <a:ext cx="173975" cy="1711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/>
          <p:nvPr/>
        </p:nvSpPr>
        <p:spPr>
          <a:xfrm>
            <a:off x="2576946" y="3992595"/>
            <a:ext cx="173975" cy="170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2" name="object 12"/>
          <p:cNvSpPr txBox="1"/>
          <p:nvPr/>
        </p:nvSpPr>
        <p:spPr>
          <a:xfrm>
            <a:off x="1309813" y="1483239"/>
            <a:ext cx="5564591" cy="379095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195" spc="-55" dirty="0">
                <a:latin typeface="Arial" panose="020B0604020202020204"/>
                <a:cs typeface="Arial" panose="020B0604020202020204"/>
              </a:rPr>
              <a:t>P.V.C. </a:t>
            </a:r>
            <a:r>
              <a:rPr sz="1195" spc="-5" dirty="0">
                <a:latin typeface="Arial" panose="020B0604020202020204"/>
                <a:cs typeface="Arial" panose="020B0604020202020204"/>
              </a:rPr>
              <a:t>Hough, </a:t>
            </a:r>
            <a:r>
              <a:rPr sz="1195" i="1" spc="-5" dirty="0">
                <a:latin typeface="Arial" panose="020B0604020202020204"/>
                <a:cs typeface="Arial" panose="020B0604020202020204"/>
              </a:rPr>
              <a:t>Machine Analysis of Bubble Chamber Pictures, </a:t>
            </a:r>
            <a:r>
              <a:rPr sz="1195" spc="-5" dirty="0">
                <a:latin typeface="Arial" panose="020B0604020202020204"/>
                <a:cs typeface="Arial" panose="020B0604020202020204"/>
              </a:rPr>
              <a:t>Proc. Int. Conf. High  Energy Accelerators and Instrumentation,</a:t>
            </a:r>
            <a:r>
              <a:rPr sz="1195" spc="-140" dirty="0">
                <a:latin typeface="Arial" panose="020B0604020202020204"/>
                <a:cs typeface="Arial" panose="020B0604020202020204"/>
              </a:rPr>
              <a:t> </a:t>
            </a:r>
            <a:r>
              <a:rPr sz="1195" spc="-5" dirty="0">
                <a:latin typeface="Arial" panose="020B0604020202020204"/>
                <a:cs typeface="Arial" panose="020B0604020202020204"/>
              </a:rPr>
              <a:t>1959</a:t>
            </a:r>
            <a:endParaRPr sz="11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2194" y="5371286"/>
            <a:ext cx="117395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Hough</a:t>
            </a:r>
            <a:r>
              <a:rPr sz="154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47436" y="3204526"/>
            <a:ext cx="1715857" cy="1943371"/>
          </a:xfrm>
          <a:custGeom>
            <a:avLst/>
            <a:gdLst/>
            <a:ahLst/>
            <a:cxnLst/>
            <a:rect l="l" t="t" r="r" b="b"/>
            <a:pathLst>
              <a:path w="2006600" h="2272665">
                <a:moveTo>
                  <a:pt x="774700" y="1070278"/>
                </a:moveTo>
                <a:lnTo>
                  <a:pt x="774700" y="848156"/>
                </a:lnTo>
                <a:lnTo>
                  <a:pt x="736600" y="692784"/>
                </a:lnTo>
                <a:lnTo>
                  <a:pt x="736600" y="641096"/>
                </a:lnTo>
                <a:lnTo>
                  <a:pt x="711200" y="537972"/>
                </a:lnTo>
                <a:lnTo>
                  <a:pt x="698499" y="495300"/>
                </a:lnTo>
                <a:lnTo>
                  <a:pt x="698499" y="454152"/>
                </a:lnTo>
                <a:lnTo>
                  <a:pt x="622299" y="179831"/>
                </a:lnTo>
                <a:lnTo>
                  <a:pt x="622299" y="153924"/>
                </a:lnTo>
                <a:lnTo>
                  <a:pt x="609599" y="129540"/>
                </a:lnTo>
                <a:lnTo>
                  <a:pt x="596899" y="107442"/>
                </a:lnTo>
                <a:lnTo>
                  <a:pt x="596899" y="86868"/>
                </a:lnTo>
                <a:lnTo>
                  <a:pt x="584199" y="69342"/>
                </a:lnTo>
                <a:lnTo>
                  <a:pt x="546099" y="27062"/>
                </a:lnTo>
                <a:lnTo>
                  <a:pt x="520699" y="4684"/>
                </a:lnTo>
                <a:lnTo>
                  <a:pt x="482599" y="385"/>
                </a:lnTo>
                <a:lnTo>
                  <a:pt x="444499" y="12341"/>
                </a:lnTo>
                <a:lnTo>
                  <a:pt x="406399" y="38728"/>
                </a:lnTo>
                <a:lnTo>
                  <a:pt x="380999" y="77724"/>
                </a:lnTo>
                <a:lnTo>
                  <a:pt x="368299" y="90678"/>
                </a:lnTo>
                <a:lnTo>
                  <a:pt x="355599" y="118109"/>
                </a:lnTo>
                <a:lnTo>
                  <a:pt x="330199" y="167286"/>
                </a:lnTo>
                <a:lnTo>
                  <a:pt x="279399" y="273411"/>
                </a:lnTo>
                <a:lnTo>
                  <a:pt x="253999" y="325374"/>
                </a:lnTo>
                <a:lnTo>
                  <a:pt x="228599" y="419862"/>
                </a:lnTo>
                <a:lnTo>
                  <a:pt x="203199" y="469876"/>
                </a:lnTo>
                <a:lnTo>
                  <a:pt x="139699" y="721887"/>
                </a:lnTo>
                <a:lnTo>
                  <a:pt x="114299" y="772555"/>
                </a:lnTo>
                <a:lnTo>
                  <a:pt x="88899" y="874014"/>
                </a:lnTo>
                <a:lnTo>
                  <a:pt x="63499" y="999744"/>
                </a:lnTo>
                <a:lnTo>
                  <a:pt x="25399" y="1128522"/>
                </a:lnTo>
                <a:lnTo>
                  <a:pt x="0" y="1258062"/>
                </a:lnTo>
                <a:lnTo>
                  <a:pt x="25400" y="1267206"/>
                </a:lnTo>
                <a:lnTo>
                  <a:pt x="101599" y="1009650"/>
                </a:lnTo>
                <a:lnTo>
                  <a:pt x="126999" y="883919"/>
                </a:lnTo>
                <a:lnTo>
                  <a:pt x="165099" y="732985"/>
                </a:lnTo>
                <a:lnTo>
                  <a:pt x="190499" y="682747"/>
                </a:lnTo>
                <a:lnTo>
                  <a:pt x="241299" y="482909"/>
                </a:lnTo>
                <a:lnTo>
                  <a:pt x="266699" y="433367"/>
                </a:lnTo>
                <a:lnTo>
                  <a:pt x="279399" y="384048"/>
                </a:lnTo>
                <a:lnTo>
                  <a:pt x="292099" y="338328"/>
                </a:lnTo>
                <a:lnTo>
                  <a:pt x="304799" y="294894"/>
                </a:lnTo>
                <a:lnTo>
                  <a:pt x="330199" y="251004"/>
                </a:lnTo>
                <a:lnTo>
                  <a:pt x="342899" y="207459"/>
                </a:lnTo>
                <a:lnTo>
                  <a:pt x="368299" y="164768"/>
                </a:lnTo>
                <a:lnTo>
                  <a:pt x="393699" y="123443"/>
                </a:lnTo>
                <a:lnTo>
                  <a:pt x="406399" y="99059"/>
                </a:lnTo>
                <a:lnTo>
                  <a:pt x="419099" y="88392"/>
                </a:lnTo>
                <a:lnTo>
                  <a:pt x="444499" y="54698"/>
                </a:lnTo>
                <a:lnTo>
                  <a:pt x="482599" y="39239"/>
                </a:lnTo>
                <a:lnTo>
                  <a:pt x="507999" y="42227"/>
                </a:lnTo>
                <a:lnTo>
                  <a:pt x="533399" y="63875"/>
                </a:lnTo>
                <a:lnTo>
                  <a:pt x="558799" y="104393"/>
                </a:lnTo>
                <a:lnTo>
                  <a:pt x="571499" y="122681"/>
                </a:lnTo>
                <a:lnTo>
                  <a:pt x="571499" y="143256"/>
                </a:lnTo>
                <a:lnTo>
                  <a:pt x="584199" y="166115"/>
                </a:lnTo>
                <a:lnTo>
                  <a:pt x="584199" y="192024"/>
                </a:lnTo>
                <a:lnTo>
                  <a:pt x="685800" y="577229"/>
                </a:lnTo>
                <a:lnTo>
                  <a:pt x="685800" y="626365"/>
                </a:lnTo>
                <a:lnTo>
                  <a:pt x="723900" y="774360"/>
                </a:lnTo>
                <a:lnTo>
                  <a:pt x="723900" y="823787"/>
                </a:lnTo>
                <a:lnTo>
                  <a:pt x="749300" y="922603"/>
                </a:lnTo>
                <a:lnTo>
                  <a:pt x="749300" y="971932"/>
                </a:lnTo>
                <a:lnTo>
                  <a:pt x="774700" y="1070278"/>
                </a:lnTo>
                <a:close/>
              </a:path>
              <a:path w="2006600" h="2272665">
                <a:moveTo>
                  <a:pt x="914400" y="1849202"/>
                </a:moveTo>
                <a:lnTo>
                  <a:pt x="914400" y="1651660"/>
                </a:lnTo>
                <a:lnTo>
                  <a:pt x="889000" y="1551500"/>
                </a:lnTo>
                <a:lnTo>
                  <a:pt x="889000" y="1501140"/>
                </a:lnTo>
                <a:lnTo>
                  <a:pt x="863600" y="1404366"/>
                </a:lnTo>
                <a:lnTo>
                  <a:pt x="850900" y="1306830"/>
                </a:lnTo>
                <a:lnTo>
                  <a:pt x="812800" y="1107186"/>
                </a:lnTo>
                <a:lnTo>
                  <a:pt x="800100" y="1055447"/>
                </a:lnTo>
                <a:lnTo>
                  <a:pt x="787400" y="951837"/>
                </a:lnTo>
                <a:lnTo>
                  <a:pt x="774700" y="899997"/>
                </a:lnTo>
                <a:lnTo>
                  <a:pt x="774700" y="1119236"/>
                </a:lnTo>
                <a:lnTo>
                  <a:pt x="800100" y="1216569"/>
                </a:lnTo>
                <a:lnTo>
                  <a:pt x="800100" y="1264885"/>
                </a:lnTo>
                <a:lnTo>
                  <a:pt x="812800" y="1312926"/>
                </a:lnTo>
                <a:lnTo>
                  <a:pt x="825500" y="1411224"/>
                </a:lnTo>
                <a:lnTo>
                  <a:pt x="850900" y="1507236"/>
                </a:lnTo>
                <a:lnTo>
                  <a:pt x="850900" y="1554480"/>
                </a:lnTo>
                <a:lnTo>
                  <a:pt x="876300" y="1652837"/>
                </a:lnTo>
                <a:lnTo>
                  <a:pt x="876300" y="1701992"/>
                </a:lnTo>
                <a:lnTo>
                  <a:pt x="914400" y="1849202"/>
                </a:lnTo>
                <a:close/>
              </a:path>
              <a:path w="2006600" h="2272665">
                <a:moveTo>
                  <a:pt x="952500" y="2015563"/>
                </a:moveTo>
                <a:lnTo>
                  <a:pt x="952500" y="1851660"/>
                </a:lnTo>
                <a:lnTo>
                  <a:pt x="914400" y="1701597"/>
                </a:lnTo>
                <a:lnTo>
                  <a:pt x="914400" y="1898141"/>
                </a:lnTo>
                <a:lnTo>
                  <a:pt x="927100" y="1935480"/>
                </a:lnTo>
                <a:lnTo>
                  <a:pt x="939800" y="1971294"/>
                </a:lnTo>
                <a:lnTo>
                  <a:pt x="952500" y="2015563"/>
                </a:lnTo>
                <a:close/>
              </a:path>
              <a:path w="2006600" h="2272665">
                <a:moveTo>
                  <a:pt x="1054100" y="2268474"/>
                </a:moveTo>
                <a:lnTo>
                  <a:pt x="1054100" y="2209038"/>
                </a:lnTo>
                <a:lnTo>
                  <a:pt x="1041400" y="2195322"/>
                </a:lnTo>
                <a:lnTo>
                  <a:pt x="1028700" y="2178558"/>
                </a:lnTo>
                <a:lnTo>
                  <a:pt x="965200" y="1927098"/>
                </a:lnTo>
                <a:lnTo>
                  <a:pt x="952500" y="1890521"/>
                </a:lnTo>
                <a:lnTo>
                  <a:pt x="952500" y="2060536"/>
                </a:lnTo>
                <a:lnTo>
                  <a:pt x="977900" y="2149632"/>
                </a:lnTo>
                <a:lnTo>
                  <a:pt x="1003300" y="2192274"/>
                </a:lnTo>
                <a:lnTo>
                  <a:pt x="1003300" y="2210562"/>
                </a:lnTo>
                <a:lnTo>
                  <a:pt x="1016000" y="2226564"/>
                </a:lnTo>
                <a:lnTo>
                  <a:pt x="1028700" y="2240280"/>
                </a:lnTo>
                <a:lnTo>
                  <a:pt x="1028700" y="2253996"/>
                </a:lnTo>
                <a:lnTo>
                  <a:pt x="1041400" y="2260854"/>
                </a:lnTo>
                <a:lnTo>
                  <a:pt x="1041400" y="2263902"/>
                </a:lnTo>
                <a:lnTo>
                  <a:pt x="1054100" y="2268474"/>
                </a:lnTo>
                <a:close/>
              </a:path>
              <a:path w="2006600" h="2272665">
                <a:moveTo>
                  <a:pt x="1079500" y="2270760"/>
                </a:moveTo>
                <a:lnTo>
                  <a:pt x="1079500" y="2231136"/>
                </a:lnTo>
                <a:lnTo>
                  <a:pt x="1066800" y="2235708"/>
                </a:lnTo>
                <a:lnTo>
                  <a:pt x="1066800" y="2228850"/>
                </a:lnTo>
                <a:lnTo>
                  <a:pt x="1054100" y="2220468"/>
                </a:lnTo>
                <a:lnTo>
                  <a:pt x="1054100" y="2270760"/>
                </a:lnTo>
                <a:lnTo>
                  <a:pt x="1066800" y="2272284"/>
                </a:lnTo>
                <a:lnTo>
                  <a:pt x="1079500" y="2270760"/>
                </a:lnTo>
                <a:close/>
              </a:path>
              <a:path w="2006600" h="2272665">
                <a:moveTo>
                  <a:pt x="1079500" y="2231136"/>
                </a:moveTo>
                <a:lnTo>
                  <a:pt x="1079500" y="2227326"/>
                </a:lnTo>
                <a:lnTo>
                  <a:pt x="1066800" y="2234184"/>
                </a:lnTo>
                <a:lnTo>
                  <a:pt x="1079500" y="2231136"/>
                </a:lnTo>
                <a:close/>
              </a:path>
              <a:path w="2006600" h="2272665">
                <a:moveTo>
                  <a:pt x="1092200" y="2267712"/>
                </a:moveTo>
                <a:lnTo>
                  <a:pt x="1092200" y="2209038"/>
                </a:lnTo>
                <a:lnTo>
                  <a:pt x="1079500" y="2219706"/>
                </a:lnTo>
                <a:lnTo>
                  <a:pt x="1079500" y="2269236"/>
                </a:lnTo>
                <a:lnTo>
                  <a:pt x="1092200" y="2267712"/>
                </a:lnTo>
                <a:close/>
              </a:path>
              <a:path w="2006600" h="2272665">
                <a:moveTo>
                  <a:pt x="1206500" y="1858518"/>
                </a:moveTo>
                <a:lnTo>
                  <a:pt x="1206500" y="1611976"/>
                </a:lnTo>
                <a:lnTo>
                  <a:pt x="1181100" y="1712448"/>
                </a:lnTo>
                <a:lnTo>
                  <a:pt x="1181100" y="1762640"/>
                </a:lnTo>
                <a:lnTo>
                  <a:pt x="1168400" y="1812798"/>
                </a:lnTo>
                <a:lnTo>
                  <a:pt x="1168400" y="1852421"/>
                </a:lnTo>
                <a:lnTo>
                  <a:pt x="1155700" y="1891283"/>
                </a:lnTo>
                <a:lnTo>
                  <a:pt x="1155700" y="1940650"/>
                </a:lnTo>
                <a:lnTo>
                  <a:pt x="1104900" y="2147262"/>
                </a:lnTo>
                <a:lnTo>
                  <a:pt x="1092200" y="2194560"/>
                </a:lnTo>
                <a:lnTo>
                  <a:pt x="1092200" y="2260854"/>
                </a:lnTo>
                <a:lnTo>
                  <a:pt x="1104900" y="2253234"/>
                </a:lnTo>
                <a:lnTo>
                  <a:pt x="1104900" y="2250948"/>
                </a:lnTo>
                <a:lnTo>
                  <a:pt x="1117600" y="2241042"/>
                </a:lnTo>
                <a:lnTo>
                  <a:pt x="1117600" y="2226564"/>
                </a:lnTo>
                <a:lnTo>
                  <a:pt x="1130300" y="2210562"/>
                </a:lnTo>
                <a:lnTo>
                  <a:pt x="1155700" y="2108801"/>
                </a:lnTo>
                <a:lnTo>
                  <a:pt x="1193800" y="1949285"/>
                </a:lnTo>
                <a:lnTo>
                  <a:pt x="1193800" y="1897380"/>
                </a:lnTo>
                <a:lnTo>
                  <a:pt x="1206500" y="1858518"/>
                </a:lnTo>
                <a:close/>
              </a:path>
              <a:path w="2006600" h="2272665">
                <a:moveTo>
                  <a:pt x="1219200" y="1767794"/>
                </a:moveTo>
                <a:lnTo>
                  <a:pt x="1219200" y="1511408"/>
                </a:lnTo>
                <a:lnTo>
                  <a:pt x="1206500" y="1561702"/>
                </a:lnTo>
                <a:lnTo>
                  <a:pt x="1206500" y="1818132"/>
                </a:lnTo>
                <a:lnTo>
                  <a:pt x="1219200" y="1767794"/>
                </a:lnTo>
                <a:close/>
              </a:path>
              <a:path w="2006600" h="2272665">
                <a:moveTo>
                  <a:pt x="1231900" y="1667104"/>
                </a:moveTo>
                <a:lnTo>
                  <a:pt x="1231900" y="1360434"/>
                </a:lnTo>
                <a:lnTo>
                  <a:pt x="1219200" y="1410771"/>
                </a:lnTo>
                <a:lnTo>
                  <a:pt x="1219200" y="1717452"/>
                </a:lnTo>
                <a:lnTo>
                  <a:pt x="1231900" y="1667104"/>
                </a:lnTo>
                <a:close/>
              </a:path>
              <a:path w="2006600" h="2272665">
                <a:moveTo>
                  <a:pt x="1346200" y="718670"/>
                </a:moveTo>
                <a:lnTo>
                  <a:pt x="1346200" y="458218"/>
                </a:lnTo>
                <a:lnTo>
                  <a:pt x="1320800" y="560379"/>
                </a:lnTo>
                <a:lnTo>
                  <a:pt x="1320800" y="611527"/>
                </a:lnTo>
                <a:lnTo>
                  <a:pt x="1308100" y="662699"/>
                </a:lnTo>
                <a:lnTo>
                  <a:pt x="1295400" y="813054"/>
                </a:lnTo>
                <a:lnTo>
                  <a:pt x="1270000" y="1008888"/>
                </a:lnTo>
                <a:lnTo>
                  <a:pt x="1257300" y="1159049"/>
                </a:lnTo>
                <a:lnTo>
                  <a:pt x="1231900" y="1310091"/>
                </a:lnTo>
                <a:lnTo>
                  <a:pt x="1231900" y="1616748"/>
                </a:lnTo>
                <a:lnTo>
                  <a:pt x="1244600" y="1566384"/>
                </a:lnTo>
                <a:lnTo>
                  <a:pt x="1244600" y="1516010"/>
                </a:lnTo>
                <a:lnTo>
                  <a:pt x="1257300" y="1465626"/>
                </a:lnTo>
                <a:lnTo>
                  <a:pt x="1257300" y="1415229"/>
                </a:lnTo>
                <a:lnTo>
                  <a:pt x="1270000" y="1364818"/>
                </a:lnTo>
                <a:lnTo>
                  <a:pt x="1270000" y="1314393"/>
                </a:lnTo>
                <a:lnTo>
                  <a:pt x="1282700" y="1263952"/>
                </a:lnTo>
                <a:lnTo>
                  <a:pt x="1295400" y="1112520"/>
                </a:lnTo>
                <a:lnTo>
                  <a:pt x="1333500" y="817626"/>
                </a:lnTo>
                <a:lnTo>
                  <a:pt x="1333500" y="769619"/>
                </a:lnTo>
                <a:lnTo>
                  <a:pt x="1346200" y="718670"/>
                </a:lnTo>
                <a:close/>
              </a:path>
              <a:path w="2006600" h="2272665">
                <a:moveTo>
                  <a:pt x="1485900" y="50291"/>
                </a:moveTo>
                <a:lnTo>
                  <a:pt x="1485900" y="5333"/>
                </a:lnTo>
                <a:lnTo>
                  <a:pt x="1473200" y="9906"/>
                </a:lnTo>
                <a:lnTo>
                  <a:pt x="1473200" y="16002"/>
                </a:lnTo>
                <a:lnTo>
                  <a:pt x="1460500" y="22859"/>
                </a:lnTo>
                <a:lnTo>
                  <a:pt x="1435100" y="55707"/>
                </a:lnTo>
                <a:lnTo>
                  <a:pt x="1409700" y="100490"/>
                </a:lnTo>
                <a:lnTo>
                  <a:pt x="1384300" y="199294"/>
                </a:lnTo>
                <a:lnTo>
                  <a:pt x="1371600" y="272034"/>
                </a:lnTo>
                <a:lnTo>
                  <a:pt x="1371600" y="305562"/>
                </a:lnTo>
                <a:lnTo>
                  <a:pt x="1346200" y="407239"/>
                </a:lnTo>
                <a:lnTo>
                  <a:pt x="1346200" y="667741"/>
                </a:lnTo>
                <a:lnTo>
                  <a:pt x="1358900" y="616839"/>
                </a:lnTo>
                <a:lnTo>
                  <a:pt x="1358900" y="565971"/>
                </a:lnTo>
                <a:lnTo>
                  <a:pt x="1384300" y="464371"/>
                </a:lnTo>
                <a:lnTo>
                  <a:pt x="1384300" y="413653"/>
                </a:lnTo>
                <a:lnTo>
                  <a:pt x="1409700" y="312420"/>
                </a:lnTo>
                <a:lnTo>
                  <a:pt x="1409700" y="278892"/>
                </a:lnTo>
                <a:lnTo>
                  <a:pt x="1422400" y="247650"/>
                </a:lnTo>
                <a:lnTo>
                  <a:pt x="1422400" y="202627"/>
                </a:lnTo>
                <a:lnTo>
                  <a:pt x="1435100" y="143784"/>
                </a:lnTo>
                <a:lnTo>
                  <a:pt x="1460500" y="87535"/>
                </a:lnTo>
                <a:lnTo>
                  <a:pt x="1485900" y="50291"/>
                </a:lnTo>
                <a:close/>
              </a:path>
              <a:path w="2006600" h="2272665">
                <a:moveTo>
                  <a:pt x="1498600" y="41909"/>
                </a:moveTo>
                <a:lnTo>
                  <a:pt x="1498600" y="2285"/>
                </a:lnTo>
                <a:lnTo>
                  <a:pt x="1485900" y="4571"/>
                </a:lnTo>
                <a:lnTo>
                  <a:pt x="1485900" y="45719"/>
                </a:lnTo>
                <a:lnTo>
                  <a:pt x="1498600" y="41909"/>
                </a:lnTo>
                <a:close/>
              </a:path>
              <a:path w="2006600" h="2272665">
                <a:moveTo>
                  <a:pt x="1524000" y="38861"/>
                </a:moveTo>
                <a:lnTo>
                  <a:pt x="1524000" y="0"/>
                </a:lnTo>
                <a:lnTo>
                  <a:pt x="1511300" y="0"/>
                </a:lnTo>
                <a:lnTo>
                  <a:pt x="1498600" y="1523"/>
                </a:lnTo>
                <a:lnTo>
                  <a:pt x="1498600" y="38861"/>
                </a:lnTo>
                <a:lnTo>
                  <a:pt x="1511300" y="38099"/>
                </a:lnTo>
                <a:lnTo>
                  <a:pt x="1524000" y="38861"/>
                </a:lnTo>
                <a:close/>
              </a:path>
              <a:path w="2006600" h="2272665">
                <a:moveTo>
                  <a:pt x="1511300" y="38099"/>
                </a:moveTo>
                <a:lnTo>
                  <a:pt x="1498600" y="38861"/>
                </a:lnTo>
                <a:lnTo>
                  <a:pt x="1498600" y="40385"/>
                </a:lnTo>
                <a:lnTo>
                  <a:pt x="1511300" y="38099"/>
                </a:lnTo>
                <a:close/>
              </a:path>
              <a:path w="2006600" h="2272665">
                <a:moveTo>
                  <a:pt x="2006600" y="1258061"/>
                </a:moveTo>
                <a:lnTo>
                  <a:pt x="1981200" y="1128522"/>
                </a:lnTo>
                <a:lnTo>
                  <a:pt x="1943100" y="999744"/>
                </a:lnTo>
                <a:lnTo>
                  <a:pt x="1866900" y="715404"/>
                </a:lnTo>
                <a:lnTo>
                  <a:pt x="1841500" y="667610"/>
                </a:lnTo>
                <a:lnTo>
                  <a:pt x="1778000" y="430346"/>
                </a:lnTo>
                <a:lnTo>
                  <a:pt x="1752600" y="383634"/>
                </a:lnTo>
                <a:lnTo>
                  <a:pt x="1727200" y="291411"/>
                </a:lnTo>
                <a:lnTo>
                  <a:pt x="1701800" y="246013"/>
                </a:lnTo>
                <a:lnTo>
                  <a:pt x="1689100" y="201167"/>
                </a:lnTo>
                <a:lnTo>
                  <a:pt x="1676400" y="182879"/>
                </a:lnTo>
                <a:lnTo>
                  <a:pt x="1663700" y="166115"/>
                </a:lnTo>
                <a:lnTo>
                  <a:pt x="1638300" y="120862"/>
                </a:lnTo>
                <a:lnTo>
                  <a:pt x="1612900" y="73423"/>
                </a:lnTo>
                <a:lnTo>
                  <a:pt x="1574800" y="31754"/>
                </a:lnTo>
                <a:lnTo>
                  <a:pt x="1536700" y="3809"/>
                </a:lnTo>
                <a:lnTo>
                  <a:pt x="1524000" y="1523"/>
                </a:lnTo>
                <a:lnTo>
                  <a:pt x="1524000" y="40385"/>
                </a:lnTo>
                <a:lnTo>
                  <a:pt x="1562100" y="65624"/>
                </a:lnTo>
                <a:lnTo>
                  <a:pt x="1587500" y="103474"/>
                </a:lnTo>
                <a:lnTo>
                  <a:pt x="1612900" y="145404"/>
                </a:lnTo>
                <a:lnTo>
                  <a:pt x="1638300" y="182879"/>
                </a:lnTo>
                <a:lnTo>
                  <a:pt x="1638300" y="199643"/>
                </a:lnTo>
                <a:lnTo>
                  <a:pt x="1651000" y="217169"/>
                </a:lnTo>
                <a:lnTo>
                  <a:pt x="1663700" y="264251"/>
                </a:lnTo>
                <a:lnTo>
                  <a:pt x="1689100" y="312023"/>
                </a:lnTo>
                <a:lnTo>
                  <a:pt x="1701800" y="360406"/>
                </a:lnTo>
                <a:lnTo>
                  <a:pt x="1727200" y="409324"/>
                </a:lnTo>
                <a:lnTo>
                  <a:pt x="1752600" y="508451"/>
                </a:lnTo>
                <a:lnTo>
                  <a:pt x="1778000" y="558505"/>
                </a:lnTo>
                <a:lnTo>
                  <a:pt x="1828800" y="760164"/>
                </a:lnTo>
                <a:lnTo>
                  <a:pt x="1854200" y="810551"/>
                </a:lnTo>
                <a:lnTo>
                  <a:pt x="1905000" y="1009650"/>
                </a:lnTo>
                <a:lnTo>
                  <a:pt x="1981200" y="1267967"/>
                </a:lnTo>
                <a:lnTo>
                  <a:pt x="2006600" y="12580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/>
          <p:nvPr/>
        </p:nvSpPr>
        <p:spPr>
          <a:xfrm>
            <a:off x="2027654" y="4269226"/>
            <a:ext cx="854671" cy="790598"/>
          </a:xfrm>
          <a:custGeom>
            <a:avLst/>
            <a:gdLst/>
            <a:ahLst/>
            <a:cxnLst/>
            <a:rect l="l" t="t" r="r" b="b"/>
            <a:pathLst>
              <a:path w="999489" h="924560">
                <a:moveTo>
                  <a:pt x="998982" y="9905"/>
                </a:moveTo>
                <a:lnTo>
                  <a:pt x="990600" y="0"/>
                </a:lnTo>
                <a:lnTo>
                  <a:pt x="0" y="914399"/>
                </a:lnTo>
                <a:lnTo>
                  <a:pt x="8381" y="924305"/>
                </a:lnTo>
                <a:lnTo>
                  <a:pt x="998982" y="9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 txBox="1"/>
          <p:nvPr/>
        </p:nvSpPr>
        <p:spPr>
          <a:xfrm>
            <a:off x="2955753" y="5718317"/>
            <a:ext cx="3221112" cy="401726"/>
          </a:xfrm>
          <a:prstGeom prst="rect">
            <a:avLst/>
          </a:prstGeom>
        </p:spPr>
        <p:txBody>
          <a:bodyPr vert="horz" wrap="square" lIns="0" tIns="1303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43000" algn="l"/>
                <a:tab pos="2487930" algn="l"/>
              </a:tabLst>
            </a:pPr>
            <a:r>
              <a:rPr sz="2395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395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spc="20" dirty="0">
                <a:latin typeface="Times New Roman" panose="02020603050405020304"/>
                <a:cs typeface="Times New Roman" panose="02020603050405020304"/>
              </a:rPr>
              <a:t>cos</a:t>
            </a:r>
            <a:r>
              <a:rPr sz="2525" b="1" i="1" spc="20" dirty="0">
                <a:latin typeface="Symbol" panose="05050102010706020507"/>
                <a:cs typeface="Symbol" panose="05050102010706020507"/>
              </a:rPr>
              <a:t></a:t>
            </a:r>
            <a:r>
              <a:rPr sz="2525" spc="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395" spc="5" dirty="0">
                <a:latin typeface="Times New Roman" panose="02020603050405020304"/>
                <a:cs typeface="Times New Roman" panose="02020603050405020304"/>
              </a:rPr>
              <a:t> y</a:t>
            </a:r>
            <a:r>
              <a:rPr sz="2395" spc="-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95" dirty="0">
                <a:latin typeface="Times New Roman" panose="02020603050405020304"/>
                <a:cs typeface="Times New Roman" panose="02020603050405020304"/>
              </a:rPr>
              <a:t>sin</a:t>
            </a:r>
            <a:r>
              <a:rPr sz="2395" spc="-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25" b="1" i="1" spc="-75" dirty="0">
                <a:latin typeface="Symbol" panose="05050102010706020507"/>
                <a:cs typeface="Symbol" panose="05050102010706020507"/>
              </a:rPr>
              <a:t></a:t>
            </a:r>
            <a:r>
              <a:rPr sz="2525" spc="-7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9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395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25" b="1" i="1" spc="-80" dirty="0">
                <a:latin typeface="Symbol" panose="05050102010706020507"/>
                <a:cs typeface="Symbol" panose="05050102010706020507"/>
              </a:rPr>
              <a:t></a:t>
            </a:r>
            <a:endParaRPr sz="2525" dirty="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59871" y="4545442"/>
            <a:ext cx="181360" cy="401955"/>
          </a:xfrm>
          <a:prstGeom prst="rect">
            <a:avLst/>
          </a:prstGeom>
        </p:spPr>
        <p:txBody>
          <a:bodyPr vert="horz" wrap="square" lIns="0" tIns="1357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25" b="1" i="1" spc="-75" dirty="0">
                <a:latin typeface="Symbol" panose="05050102010706020507"/>
                <a:cs typeface="Symbol" panose="05050102010706020507"/>
              </a:rPr>
              <a:t></a:t>
            </a:r>
            <a:endParaRPr sz="2525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5033" y="4785939"/>
            <a:ext cx="160726" cy="272039"/>
          </a:xfrm>
          <a:custGeom>
            <a:avLst/>
            <a:gdLst/>
            <a:ahLst/>
            <a:cxnLst/>
            <a:rect l="l" t="t" r="r" b="b"/>
            <a:pathLst>
              <a:path w="187960" h="318135">
                <a:moveTo>
                  <a:pt x="187425" y="243220"/>
                </a:moveTo>
                <a:lnTo>
                  <a:pt x="184536" y="196208"/>
                </a:lnTo>
                <a:lnTo>
                  <a:pt x="170622" y="155691"/>
                </a:lnTo>
                <a:lnTo>
                  <a:pt x="147429" y="119692"/>
                </a:lnTo>
                <a:lnTo>
                  <a:pt x="116702" y="86237"/>
                </a:lnTo>
                <a:lnTo>
                  <a:pt x="80185" y="53348"/>
                </a:lnTo>
                <a:lnTo>
                  <a:pt x="39623" y="19049"/>
                </a:lnTo>
                <a:lnTo>
                  <a:pt x="16001" y="0"/>
                </a:lnTo>
                <a:lnTo>
                  <a:pt x="0" y="19812"/>
                </a:lnTo>
                <a:lnTo>
                  <a:pt x="23621" y="38862"/>
                </a:lnTo>
                <a:lnTo>
                  <a:pt x="60902" y="70366"/>
                </a:lnTo>
                <a:lnTo>
                  <a:pt x="94971" y="100250"/>
                </a:lnTo>
                <a:lnTo>
                  <a:pt x="123979" y="130457"/>
                </a:lnTo>
                <a:lnTo>
                  <a:pt x="146076" y="162930"/>
                </a:lnTo>
                <a:lnTo>
                  <a:pt x="159412" y="199611"/>
                </a:lnTo>
                <a:lnTo>
                  <a:pt x="162136" y="242443"/>
                </a:lnTo>
                <a:lnTo>
                  <a:pt x="162136" y="315126"/>
                </a:lnTo>
                <a:lnTo>
                  <a:pt x="172973" y="317754"/>
                </a:lnTo>
                <a:lnTo>
                  <a:pt x="177545" y="298704"/>
                </a:lnTo>
                <a:lnTo>
                  <a:pt x="187425" y="243220"/>
                </a:lnTo>
                <a:close/>
              </a:path>
              <a:path w="187960" h="318135">
                <a:moveTo>
                  <a:pt x="162136" y="315126"/>
                </a:moveTo>
                <a:lnTo>
                  <a:pt x="162136" y="242443"/>
                </a:lnTo>
                <a:lnTo>
                  <a:pt x="152399" y="293370"/>
                </a:lnTo>
                <a:lnTo>
                  <a:pt x="147827" y="311658"/>
                </a:lnTo>
                <a:lnTo>
                  <a:pt x="162136" y="315126"/>
                </a:lnTo>
                <a:close/>
              </a:path>
            </a:pathLst>
          </a:custGeom>
          <a:solidFill>
            <a:srgbClr val="3366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9" name="object 19"/>
          <p:cNvSpPr/>
          <p:nvPr/>
        </p:nvSpPr>
        <p:spPr>
          <a:xfrm>
            <a:off x="4752610" y="3245883"/>
            <a:ext cx="2106812" cy="1565991"/>
          </a:xfrm>
          <a:custGeom>
            <a:avLst/>
            <a:gdLst/>
            <a:ahLst/>
            <a:cxnLst/>
            <a:rect l="l" t="t" r="r" b="b"/>
            <a:pathLst>
              <a:path w="2463800" h="1831339">
                <a:moveTo>
                  <a:pt x="1270000" y="1815487"/>
                </a:moveTo>
                <a:lnTo>
                  <a:pt x="1270000" y="1746907"/>
                </a:lnTo>
                <a:lnTo>
                  <a:pt x="1244600" y="1706038"/>
                </a:lnTo>
                <a:lnTo>
                  <a:pt x="1219200" y="1663116"/>
                </a:lnTo>
                <a:lnTo>
                  <a:pt x="1193800" y="1575457"/>
                </a:lnTo>
                <a:lnTo>
                  <a:pt x="1181100" y="1547263"/>
                </a:lnTo>
                <a:lnTo>
                  <a:pt x="1168400" y="1517545"/>
                </a:lnTo>
                <a:lnTo>
                  <a:pt x="1104900" y="1280563"/>
                </a:lnTo>
                <a:lnTo>
                  <a:pt x="1054100" y="1128163"/>
                </a:lnTo>
                <a:lnTo>
                  <a:pt x="1041400" y="1049677"/>
                </a:lnTo>
                <a:lnTo>
                  <a:pt x="1003300" y="903633"/>
                </a:lnTo>
                <a:lnTo>
                  <a:pt x="965200" y="804348"/>
                </a:lnTo>
                <a:lnTo>
                  <a:pt x="863600" y="405387"/>
                </a:lnTo>
                <a:lnTo>
                  <a:pt x="838200" y="356605"/>
                </a:lnTo>
                <a:lnTo>
                  <a:pt x="812799" y="260625"/>
                </a:lnTo>
                <a:lnTo>
                  <a:pt x="787399" y="213584"/>
                </a:lnTo>
                <a:lnTo>
                  <a:pt x="774699" y="167281"/>
                </a:lnTo>
                <a:lnTo>
                  <a:pt x="749299" y="123085"/>
                </a:lnTo>
                <a:lnTo>
                  <a:pt x="723899" y="84985"/>
                </a:lnTo>
                <a:lnTo>
                  <a:pt x="698499" y="47437"/>
                </a:lnTo>
                <a:lnTo>
                  <a:pt x="673099" y="20466"/>
                </a:lnTo>
                <a:lnTo>
                  <a:pt x="634999" y="4508"/>
                </a:lnTo>
                <a:lnTo>
                  <a:pt x="596899" y="0"/>
                </a:lnTo>
                <a:lnTo>
                  <a:pt x="546099" y="7376"/>
                </a:lnTo>
                <a:lnTo>
                  <a:pt x="507999" y="27073"/>
                </a:lnTo>
                <a:lnTo>
                  <a:pt x="495299" y="34693"/>
                </a:lnTo>
                <a:lnTo>
                  <a:pt x="482599" y="43075"/>
                </a:lnTo>
                <a:lnTo>
                  <a:pt x="457199" y="75033"/>
                </a:lnTo>
                <a:lnTo>
                  <a:pt x="419099" y="110648"/>
                </a:lnTo>
                <a:lnTo>
                  <a:pt x="393699" y="149472"/>
                </a:lnTo>
                <a:lnTo>
                  <a:pt x="355599" y="191056"/>
                </a:lnTo>
                <a:lnTo>
                  <a:pt x="330199" y="234950"/>
                </a:lnTo>
                <a:lnTo>
                  <a:pt x="304799" y="280705"/>
                </a:lnTo>
                <a:lnTo>
                  <a:pt x="279399" y="327873"/>
                </a:lnTo>
                <a:lnTo>
                  <a:pt x="253999" y="376005"/>
                </a:lnTo>
                <a:lnTo>
                  <a:pt x="241299" y="424652"/>
                </a:lnTo>
                <a:lnTo>
                  <a:pt x="190499" y="521695"/>
                </a:lnTo>
                <a:lnTo>
                  <a:pt x="177799" y="569193"/>
                </a:lnTo>
                <a:lnTo>
                  <a:pt x="152399" y="615410"/>
                </a:lnTo>
                <a:lnTo>
                  <a:pt x="139699" y="659897"/>
                </a:lnTo>
                <a:lnTo>
                  <a:pt x="114299" y="702205"/>
                </a:lnTo>
                <a:lnTo>
                  <a:pt x="76199" y="802789"/>
                </a:lnTo>
                <a:lnTo>
                  <a:pt x="0" y="1010053"/>
                </a:lnTo>
                <a:lnTo>
                  <a:pt x="25400" y="1023769"/>
                </a:lnTo>
                <a:lnTo>
                  <a:pt x="76200" y="919375"/>
                </a:lnTo>
                <a:lnTo>
                  <a:pt x="152399" y="715921"/>
                </a:lnTo>
                <a:lnTo>
                  <a:pt x="165099" y="667153"/>
                </a:lnTo>
                <a:lnTo>
                  <a:pt x="190499" y="622747"/>
                </a:lnTo>
                <a:lnTo>
                  <a:pt x="203199" y="578261"/>
                </a:lnTo>
                <a:lnTo>
                  <a:pt x="253999" y="489493"/>
                </a:lnTo>
                <a:lnTo>
                  <a:pt x="266699" y="445432"/>
                </a:lnTo>
                <a:lnTo>
                  <a:pt x="292099" y="401734"/>
                </a:lnTo>
                <a:lnTo>
                  <a:pt x="304799" y="358510"/>
                </a:lnTo>
                <a:lnTo>
                  <a:pt x="330199" y="315871"/>
                </a:lnTo>
                <a:lnTo>
                  <a:pt x="355599" y="279295"/>
                </a:lnTo>
                <a:lnTo>
                  <a:pt x="368299" y="244243"/>
                </a:lnTo>
                <a:lnTo>
                  <a:pt x="406399" y="198261"/>
                </a:lnTo>
                <a:lnTo>
                  <a:pt x="431799" y="152089"/>
                </a:lnTo>
                <a:lnTo>
                  <a:pt x="469899" y="108940"/>
                </a:lnTo>
                <a:lnTo>
                  <a:pt x="507999" y="72031"/>
                </a:lnTo>
                <a:lnTo>
                  <a:pt x="533399" y="59077"/>
                </a:lnTo>
                <a:lnTo>
                  <a:pt x="533399" y="53743"/>
                </a:lnTo>
                <a:lnTo>
                  <a:pt x="584199" y="39009"/>
                </a:lnTo>
                <a:lnTo>
                  <a:pt x="622299" y="40789"/>
                </a:lnTo>
                <a:lnTo>
                  <a:pt x="647699" y="56870"/>
                </a:lnTo>
                <a:lnTo>
                  <a:pt x="685799" y="85040"/>
                </a:lnTo>
                <a:lnTo>
                  <a:pt x="711199" y="123085"/>
                </a:lnTo>
                <a:lnTo>
                  <a:pt x="711199" y="141373"/>
                </a:lnTo>
                <a:lnTo>
                  <a:pt x="723899" y="161185"/>
                </a:lnTo>
                <a:lnTo>
                  <a:pt x="736599" y="183283"/>
                </a:lnTo>
                <a:lnTo>
                  <a:pt x="749299" y="206905"/>
                </a:lnTo>
                <a:lnTo>
                  <a:pt x="761999" y="253967"/>
                </a:lnTo>
                <a:lnTo>
                  <a:pt x="787400" y="301506"/>
                </a:lnTo>
                <a:lnTo>
                  <a:pt x="812800" y="397829"/>
                </a:lnTo>
                <a:lnTo>
                  <a:pt x="838200" y="446521"/>
                </a:lnTo>
                <a:lnTo>
                  <a:pt x="1016000" y="1138069"/>
                </a:lnTo>
                <a:lnTo>
                  <a:pt x="1066800" y="1290469"/>
                </a:lnTo>
                <a:lnTo>
                  <a:pt x="1079500" y="1337495"/>
                </a:lnTo>
                <a:lnTo>
                  <a:pt x="1117600" y="1490385"/>
                </a:lnTo>
                <a:lnTo>
                  <a:pt x="1143000" y="1542763"/>
                </a:lnTo>
                <a:lnTo>
                  <a:pt x="1168400" y="1645098"/>
                </a:lnTo>
                <a:lnTo>
                  <a:pt x="1193800" y="1693541"/>
                </a:lnTo>
                <a:lnTo>
                  <a:pt x="1219200" y="1739160"/>
                </a:lnTo>
                <a:lnTo>
                  <a:pt x="1244600" y="1781197"/>
                </a:lnTo>
                <a:lnTo>
                  <a:pt x="1257300" y="1794151"/>
                </a:lnTo>
                <a:lnTo>
                  <a:pt x="1257300" y="1805581"/>
                </a:lnTo>
                <a:lnTo>
                  <a:pt x="1270000" y="1815487"/>
                </a:lnTo>
                <a:close/>
              </a:path>
              <a:path w="2463800" h="1831339">
                <a:moveTo>
                  <a:pt x="1295400" y="1827679"/>
                </a:moveTo>
                <a:lnTo>
                  <a:pt x="1295400" y="1779673"/>
                </a:lnTo>
                <a:lnTo>
                  <a:pt x="1282700" y="1771291"/>
                </a:lnTo>
                <a:lnTo>
                  <a:pt x="1270000" y="1759861"/>
                </a:lnTo>
                <a:lnTo>
                  <a:pt x="1270000" y="1817011"/>
                </a:lnTo>
                <a:lnTo>
                  <a:pt x="1282700" y="1822345"/>
                </a:lnTo>
                <a:lnTo>
                  <a:pt x="1282700" y="1824631"/>
                </a:lnTo>
                <a:lnTo>
                  <a:pt x="1295400" y="1827679"/>
                </a:lnTo>
                <a:close/>
              </a:path>
              <a:path w="2463800" h="1831339">
                <a:moveTo>
                  <a:pt x="1308100" y="1790341"/>
                </a:moveTo>
                <a:lnTo>
                  <a:pt x="1295400" y="1785007"/>
                </a:lnTo>
                <a:lnTo>
                  <a:pt x="1295400" y="1788817"/>
                </a:lnTo>
                <a:lnTo>
                  <a:pt x="1308100" y="1790341"/>
                </a:lnTo>
                <a:close/>
              </a:path>
              <a:path w="2463800" h="1831339">
                <a:moveTo>
                  <a:pt x="1320800" y="1829965"/>
                </a:moveTo>
                <a:lnTo>
                  <a:pt x="1320800" y="1791103"/>
                </a:lnTo>
                <a:lnTo>
                  <a:pt x="1308100" y="1792627"/>
                </a:lnTo>
                <a:lnTo>
                  <a:pt x="1295400" y="1788817"/>
                </a:lnTo>
                <a:lnTo>
                  <a:pt x="1295400" y="1829203"/>
                </a:lnTo>
                <a:lnTo>
                  <a:pt x="1308100" y="1829965"/>
                </a:lnTo>
                <a:lnTo>
                  <a:pt x="1308100" y="1830727"/>
                </a:lnTo>
                <a:lnTo>
                  <a:pt x="1320800" y="1829965"/>
                </a:lnTo>
                <a:close/>
              </a:path>
              <a:path w="2463800" h="1831339">
                <a:moveTo>
                  <a:pt x="1320800" y="1791103"/>
                </a:moveTo>
                <a:lnTo>
                  <a:pt x="1320800" y="1788817"/>
                </a:lnTo>
                <a:lnTo>
                  <a:pt x="1308100" y="1792627"/>
                </a:lnTo>
                <a:lnTo>
                  <a:pt x="1320800" y="1791103"/>
                </a:lnTo>
                <a:close/>
              </a:path>
              <a:path w="2463800" h="1831339">
                <a:moveTo>
                  <a:pt x="1346200" y="1822345"/>
                </a:moveTo>
                <a:lnTo>
                  <a:pt x="1346200" y="1770529"/>
                </a:lnTo>
                <a:lnTo>
                  <a:pt x="1333500" y="1778911"/>
                </a:lnTo>
                <a:lnTo>
                  <a:pt x="1320800" y="1786531"/>
                </a:lnTo>
                <a:lnTo>
                  <a:pt x="1333500" y="1785007"/>
                </a:lnTo>
                <a:lnTo>
                  <a:pt x="1333500" y="1823107"/>
                </a:lnTo>
                <a:lnTo>
                  <a:pt x="1346200" y="1822345"/>
                </a:lnTo>
                <a:close/>
              </a:path>
              <a:path w="2463800" h="1831339">
                <a:moveTo>
                  <a:pt x="1333500" y="1827679"/>
                </a:moveTo>
                <a:lnTo>
                  <a:pt x="1333500" y="1785007"/>
                </a:lnTo>
                <a:lnTo>
                  <a:pt x="1320800" y="1790341"/>
                </a:lnTo>
                <a:lnTo>
                  <a:pt x="1320800" y="1828441"/>
                </a:lnTo>
                <a:lnTo>
                  <a:pt x="1333500" y="1827679"/>
                </a:lnTo>
                <a:close/>
              </a:path>
              <a:path w="2463800" h="1831339">
                <a:moveTo>
                  <a:pt x="1574800" y="1010418"/>
                </a:moveTo>
                <a:lnTo>
                  <a:pt x="1574800" y="784123"/>
                </a:lnTo>
                <a:lnTo>
                  <a:pt x="1562100" y="834032"/>
                </a:lnTo>
                <a:lnTo>
                  <a:pt x="1549400" y="933493"/>
                </a:lnTo>
                <a:lnTo>
                  <a:pt x="1524000" y="1032168"/>
                </a:lnTo>
                <a:lnTo>
                  <a:pt x="1524000" y="1081095"/>
                </a:lnTo>
                <a:lnTo>
                  <a:pt x="1511300" y="1129687"/>
                </a:lnTo>
                <a:lnTo>
                  <a:pt x="1485900" y="1282087"/>
                </a:lnTo>
                <a:lnTo>
                  <a:pt x="1435100" y="1477035"/>
                </a:lnTo>
                <a:lnTo>
                  <a:pt x="1435100" y="1525784"/>
                </a:lnTo>
                <a:lnTo>
                  <a:pt x="1409700" y="1621933"/>
                </a:lnTo>
                <a:lnTo>
                  <a:pt x="1384300" y="1668943"/>
                </a:lnTo>
                <a:lnTo>
                  <a:pt x="1371600" y="1714984"/>
                </a:lnTo>
                <a:lnTo>
                  <a:pt x="1346200" y="1759861"/>
                </a:lnTo>
                <a:lnTo>
                  <a:pt x="1346200" y="1814725"/>
                </a:lnTo>
                <a:lnTo>
                  <a:pt x="1358900" y="1807105"/>
                </a:lnTo>
                <a:lnTo>
                  <a:pt x="1371600" y="1794913"/>
                </a:lnTo>
                <a:lnTo>
                  <a:pt x="1384300" y="1781197"/>
                </a:lnTo>
                <a:lnTo>
                  <a:pt x="1384300" y="1765957"/>
                </a:lnTo>
                <a:lnTo>
                  <a:pt x="1409700" y="1722609"/>
                </a:lnTo>
                <a:lnTo>
                  <a:pt x="1447800" y="1586887"/>
                </a:lnTo>
                <a:lnTo>
                  <a:pt x="1460500" y="1557931"/>
                </a:lnTo>
                <a:lnTo>
                  <a:pt x="1473200" y="1527451"/>
                </a:lnTo>
                <a:lnTo>
                  <a:pt x="1473200" y="1480164"/>
                </a:lnTo>
                <a:lnTo>
                  <a:pt x="1524000" y="1288945"/>
                </a:lnTo>
                <a:lnTo>
                  <a:pt x="1562100" y="1058059"/>
                </a:lnTo>
                <a:lnTo>
                  <a:pt x="1574800" y="1010418"/>
                </a:lnTo>
                <a:close/>
              </a:path>
              <a:path w="2463800" h="1831339">
                <a:moveTo>
                  <a:pt x="2463800" y="1009291"/>
                </a:moveTo>
                <a:lnTo>
                  <a:pt x="2374900" y="802027"/>
                </a:lnTo>
                <a:lnTo>
                  <a:pt x="2336800" y="701443"/>
                </a:lnTo>
                <a:lnTo>
                  <a:pt x="2311400" y="651913"/>
                </a:lnTo>
                <a:lnTo>
                  <a:pt x="2273300" y="562193"/>
                </a:lnTo>
                <a:lnTo>
                  <a:pt x="2260600" y="517567"/>
                </a:lnTo>
                <a:lnTo>
                  <a:pt x="2209800" y="428884"/>
                </a:lnTo>
                <a:lnTo>
                  <a:pt x="2197100" y="384867"/>
                </a:lnTo>
                <a:lnTo>
                  <a:pt x="2146300" y="297583"/>
                </a:lnTo>
                <a:lnTo>
                  <a:pt x="2120900" y="260245"/>
                </a:lnTo>
                <a:lnTo>
                  <a:pt x="2108200" y="225193"/>
                </a:lnTo>
                <a:lnTo>
                  <a:pt x="2082800" y="185324"/>
                </a:lnTo>
                <a:lnTo>
                  <a:pt x="2057400" y="146524"/>
                </a:lnTo>
                <a:lnTo>
                  <a:pt x="2019300" y="109370"/>
                </a:lnTo>
                <a:lnTo>
                  <a:pt x="1993900" y="74440"/>
                </a:lnTo>
                <a:lnTo>
                  <a:pt x="1955800" y="42313"/>
                </a:lnTo>
                <a:lnTo>
                  <a:pt x="1955800" y="34693"/>
                </a:lnTo>
                <a:lnTo>
                  <a:pt x="1943100" y="27073"/>
                </a:lnTo>
                <a:lnTo>
                  <a:pt x="1930400" y="20977"/>
                </a:lnTo>
                <a:lnTo>
                  <a:pt x="1892300" y="3323"/>
                </a:lnTo>
                <a:lnTo>
                  <a:pt x="1841500" y="307"/>
                </a:lnTo>
                <a:lnTo>
                  <a:pt x="1816100" y="10476"/>
                </a:lnTo>
                <a:lnTo>
                  <a:pt x="1778000" y="32376"/>
                </a:lnTo>
                <a:lnTo>
                  <a:pt x="1752600" y="64555"/>
                </a:lnTo>
                <a:lnTo>
                  <a:pt x="1727200" y="105559"/>
                </a:lnTo>
                <a:lnTo>
                  <a:pt x="1727200" y="125371"/>
                </a:lnTo>
                <a:lnTo>
                  <a:pt x="1714500" y="146707"/>
                </a:lnTo>
                <a:lnTo>
                  <a:pt x="1701800" y="169567"/>
                </a:lnTo>
                <a:lnTo>
                  <a:pt x="1701800" y="193951"/>
                </a:lnTo>
                <a:lnTo>
                  <a:pt x="1600200" y="584373"/>
                </a:lnTo>
                <a:lnTo>
                  <a:pt x="1600200" y="634235"/>
                </a:lnTo>
                <a:lnTo>
                  <a:pt x="1574800" y="734157"/>
                </a:lnTo>
                <a:lnTo>
                  <a:pt x="1574800" y="962256"/>
                </a:lnTo>
                <a:lnTo>
                  <a:pt x="1600200" y="864663"/>
                </a:lnTo>
                <a:lnTo>
                  <a:pt x="1612900" y="765872"/>
                </a:lnTo>
                <a:lnTo>
                  <a:pt x="1625600" y="716211"/>
                </a:lnTo>
                <a:lnTo>
                  <a:pt x="1625600" y="666472"/>
                </a:lnTo>
                <a:lnTo>
                  <a:pt x="1663700" y="517521"/>
                </a:lnTo>
                <a:lnTo>
                  <a:pt x="1663700" y="468206"/>
                </a:lnTo>
                <a:lnTo>
                  <a:pt x="1739900" y="180997"/>
                </a:lnTo>
                <a:lnTo>
                  <a:pt x="1752600" y="159661"/>
                </a:lnTo>
                <a:lnTo>
                  <a:pt x="1752600" y="139087"/>
                </a:lnTo>
                <a:lnTo>
                  <a:pt x="1765300" y="120799"/>
                </a:lnTo>
                <a:lnTo>
                  <a:pt x="1778000" y="104035"/>
                </a:lnTo>
                <a:lnTo>
                  <a:pt x="1803400" y="63370"/>
                </a:lnTo>
                <a:lnTo>
                  <a:pt x="1841500" y="41489"/>
                </a:lnTo>
                <a:lnTo>
                  <a:pt x="1879600" y="39832"/>
                </a:lnTo>
                <a:lnTo>
                  <a:pt x="1917700" y="59839"/>
                </a:lnTo>
                <a:lnTo>
                  <a:pt x="1930400" y="65935"/>
                </a:lnTo>
                <a:lnTo>
                  <a:pt x="1943100" y="72793"/>
                </a:lnTo>
                <a:lnTo>
                  <a:pt x="1955800" y="88795"/>
                </a:lnTo>
                <a:lnTo>
                  <a:pt x="1981200" y="122911"/>
                </a:lnTo>
                <a:lnTo>
                  <a:pt x="2019300" y="160055"/>
                </a:lnTo>
                <a:lnTo>
                  <a:pt x="2044700" y="199192"/>
                </a:lnTo>
                <a:lnTo>
                  <a:pt x="2095500" y="279295"/>
                </a:lnTo>
                <a:lnTo>
                  <a:pt x="2108200" y="315871"/>
                </a:lnTo>
                <a:lnTo>
                  <a:pt x="2133600" y="354733"/>
                </a:lnTo>
                <a:lnTo>
                  <a:pt x="2184400" y="442906"/>
                </a:lnTo>
                <a:lnTo>
                  <a:pt x="2197100" y="487380"/>
                </a:lnTo>
                <a:lnTo>
                  <a:pt x="2247900" y="576950"/>
                </a:lnTo>
                <a:lnTo>
                  <a:pt x="2260600" y="621988"/>
                </a:lnTo>
                <a:lnTo>
                  <a:pt x="2286000" y="667153"/>
                </a:lnTo>
                <a:lnTo>
                  <a:pt x="2298700" y="716683"/>
                </a:lnTo>
                <a:lnTo>
                  <a:pt x="2349500" y="817267"/>
                </a:lnTo>
                <a:lnTo>
                  <a:pt x="2387600" y="920137"/>
                </a:lnTo>
                <a:lnTo>
                  <a:pt x="2438400" y="1023769"/>
                </a:lnTo>
                <a:lnTo>
                  <a:pt x="2463800" y="100929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0" name="object 20"/>
          <p:cNvSpPr/>
          <p:nvPr/>
        </p:nvSpPr>
        <p:spPr>
          <a:xfrm>
            <a:off x="4689405" y="3467870"/>
            <a:ext cx="2112242" cy="952410"/>
          </a:xfrm>
          <a:custGeom>
            <a:avLst/>
            <a:gdLst/>
            <a:ahLst/>
            <a:cxnLst/>
            <a:rect l="l" t="t" r="r" b="b"/>
            <a:pathLst>
              <a:path w="2470150" h="1113789">
                <a:moveTo>
                  <a:pt x="1311402" y="1075064"/>
                </a:moveTo>
                <a:lnTo>
                  <a:pt x="1262865" y="1045572"/>
                </a:lnTo>
                <a:lnTo>
                  <a:pt x="1225062" y="999794"/>
                </a:lnTo>
                <a:lnTo>
                  <a:pt x="1200912" y="963050"/>
                </a:lnTo>
                <a:lnTo>
                  <a:pt x="1166863" y="903331"/>
                </a:lnTo>
                <a:lnTo>
                  <a:pt x="1143893" y="859014"/>
                </a:lnTo>
                <a:lnTo>
                  <a:pt x="1121887" y="814208"/>
                </a:lnTo>
                <a:lnTo>
                  <a:pt x="1100639" y="769026"/>
                </a:lnTo>
                <a:lnTo>
                  <a:pt x="1079941" y="723580"/>
                </a:lnTo>
                <a:lnTo>
                  <a:pt x="955547" y="441080"/>
                </a:lnTo>
                <a:lnTo>
                  <a:pt x="940607" y="409645"/>
                </a:lnTo>
                <a:lnTo>
                  <a:pt x="902341" y="327190"/>
                </a:lnTo>
                <a:lnTo>
                  <a:pt x="879487" y="279941"/>
                </a:lnTo>
                <a:lnTo>
                  <a:pt x="854467" y="231193"/>
                </a:lnTo>
                <a:lnTo>
                  <a:pt x="827518" y="182832"/>
                </a:lnTo>
                <a:lnTo>
                  <a:pt x="798875" y="136743"/>
                </a:lnTo>
                <a:lnTo>
                  <a:pt x="768774" y="94814"/>
                </a:lnTo>
                <a:lnTo>
                  <a:pt x="737451" y="58928"/>
                </a:lnTo>
                <a:lnTo>
                  <a:pt x="705142" y="30974"/>
                </a:lnTo>
                <a:lnTo>
                  <a:pt x="660654" y="9026"/>
                </a:lnTo>
                <a:lnTo>
                  <a:pt x="598839" y="0"/>
                </a:lnTo>
                <a:lnTo>
                  <a:pt x="559327" y="4016"/>
                </a:lnTo>
                <a:lnTo>
                  <a:pt x="520147" y="15003"/>
                </a:lnTo>
                <a:lnTo>
                  <a:pt x="481432" y="32223"/>
                </a:lnTo>
                <a:lnTo>
                  <a:pt x="443310" y="54937"/>
                </a:lnTo>
                <a:lnTo>
                  <a:pt x="405911" y="82407"/>
                </a:lnTo>
                <a:lnTo>
                  <a:pt x="369367" y="113894"/>
                </a:lnTo>
                <a:lnTo>
                  <a:pt x="333807" y="148660"/>
                </a:lnTo>
                <a:lnTo>
                  <a:pt x="299361" y="185967"/>
                </a:lnTo>
                <a:lnTo>
                  <a:pt x="266159" y="225077"/>
                </a:lnTo>
                <a:lnTo>
                  <a:pt x="234332" y="265250"/>
                </a:lnTo>
                <a:lnTo>
                  <a:pt x="204009" y="305749"/>
                </a:lnTo>
                <a:lnTo>
                  <a:pt x="175322" y="345835"/>
                </a:lnTo>
                <a:lnTo>
                  <a:pt x="148399" y="384770"/>
                </a:lnTo>
                <a:lnTo>
                  <a:pt x="79521" y="487285"/>
                </a:lnTo>
                <a:lnTo>
                  <a:pt x="60959" y="514232"/>
                </a:lnTo>
                <a:lnTo>
                  <a:pt x="40386" y="544712"/>
                </a:lnTo>
                <a:lnTo>
                  <a:pt x="0" y="607196"/>
                </a:lnTo>
                <a:lnTo>
                  <a:pt x="31242" y="627770"/>
                </a:lnTo>
                <a:lnTo>
                  <a:pt x="72390" y="566048"/>
                </a:lnTo>
                <a:lnTo>
                  <a:pt x="92202" y="534806"/>
                </a:lnTo>
                <a:lnTo>
                  <a:pt x="109429" y="510014"/>
                </a:lnTo>
                <a:lnTo>
                  <a:pt x="178577" y="407472"/>
                </a:lnTo>
                <a:lnTo>
                  <a:pt x="206660" y="367118"/>
                </a:lnTo>
                <a:lnTo>
                  <a:pt x="236866" y="325284"/>
                </a:lnTo>
                <a:lnTo>
                  <a:pt x="268958" y="282936"/>
                </a:lnTo>
                <a:lnTo>
                  <a:pt x="302700" y="241037"/>
                </a:lnTo>
                <a:lnTo>
                  <a:pt x="337855" y="200552"/>
                </a:lnTo>
                <a:lnTo>
                  <a:pt x="374187" y="162446"/>
                </a:lnTo>
                <a:lnTo>
                  <a:pt x="411460" y="127683"/>
                </a:lnTo>
                <a:lnTo>
                  <a:pt x="449437" y="97227"/>
                </a:lnTo>
                <a:lnTo>
                  <a:pt x="487881" y="72043"/>
                </a:lnTo>
                <a:lnTo>
                  <a:pt x="526556" y="53096"/>
                </a:lnTo>
                <a:lnTo>
                  <a:pt x="565226" y="41349"/>
                </a:lnTo>
                <a:lnTo>
                  <a:pt x="603654" y="37768"/>
                </a:lnTo>
                <a:lnTo>
                  <a:pt x="641604" y="43316"/>
                </a:lnTo>
                <a:lnTo>
                  <a:pt x="699168" y="75456"/>
                </a:lnTo>
                <a:lnTo>
                  <a:pt x="729529" y="107265"/>
                </a:lnTo>
                <a:lnTo>
                  <a:pt x="759133" y="146156"/>
                </a:lnTo>
                <a:lnTo>
                  <a:pt x="787755" y="190396"/>
                </a:lnTo>
                <a:lnTo>
                  <a:pt x="815173" y="238253"/>
                </a:lnTo>
                <a:lnTo>
                  <a:pt x="841162" y="287994"/>
                </a:lnTo>
                <a:lnTo>
                  <a:pt x="865498" y="337887"/>
                </a:lnTo>
                <a:lnTo>
                  <a:pt x="887956" y="386199"/>
                </a:lnTo>
                <a:lnTo>
                  <a:pt x="926347" y="471151"/>
                </a:lnTo>
                <a:lnTo>
                  <a:pt x="941832" y="504326"/>
                </a:lnTo>
                <a:lnTo>
                  <a:pt x="1004316" y="647582"/>
                </a:lnTo>
                <a:lnTo>
                  <a:pt x="1021315" y="683662"/>
                </a:lnTo>
                <a:lnTo>
                  <a:pt x="1080567" y="816189"/>
                </a:lnTo>
                <a:lnTo>
                  <a:pt x="1103135" y="864106"/>
                </a:lnTo>
                <a:lnTo>
                  <a:pt x="1127144" y="911717"/>
                </a:lnTo>
                <a:lnTo>
                  <a:pt x="1152614" y="957714"/>
                </a:lnTo>
                <a:lnTo>
                  <a:pt x="1179564" y="1000792"/>
                </a:lnTo>
                <a:lnTo>
                  <a:pt x="1208014" y="1039645"/>
                </a:lnTo>
                <a:lnTo>
                  <a:pt x="1237983" y="1072966"/>
                </a:lnTo>
                <a:lnTo>
                  <a:pt x="1269492" y="1099448"/>
                </a:lnTo>
                <a:lnTo>
                  <a:pt x="1303020" y="1112402"/>
                </a:lnTo>
                <a:lnTo>
                  <a:pt x="1305306" y="1112402"/>
                </a:lnTo>
                <a:lnTo>
                  <a:pt x="1308354" y="1112656"/>
                </a:lnTo>
                <a:lnTo>
                  <a:pt x="1308354" y="1075064"/>
                </a:lnTo>
                <a:lnTo>
                  <a:pt x="1311402" y="1075064"/>
                </a:lnTo>
                <a:close/>
              </a:path>
              <a:path w="2470150" h="1113789">
                <a:moveTo>
                  <a:pt x="1317498" y="1113164"/>
                </a:moveTo>
                <a:lnTo>
                  <a:pt x="1317498" y="1075826"/>
                </a:lnTo>
                <a:lnTo>
                  <a:pt x="1314450" y="1075826"/>
                </a:lnTo>
                <a:lnTo>
                  <a:pt x="1314450" y="1075572"/>
                </a:lnTo>
                <a:lnTo>
                  <a:pt x="1308354" y="1075064"/>
                </a:lnTo>
                <a:lnTo>
                  <a:pt x="1308354" y="1112656"/>
                </a:lnTo>
                <a:lnTo>
                  <a:pt x="1314450" y="1113164"/>
                </a:lnTo>
                <a:lnTo>
                  <a:pt x="1314450" y="1075826"/>
                </a:lnTo>
                <a:lnTo>
                  <a:pt x="1315973" y="1075699"/>
                </a:lnTo>
                <a:lnTo>
                  <a:pt x="1315973" y="1113164"/>
                </a:lnTo>
                <a:lnTo>
                  <a:pt x="1317498" y="1113164"/>
                </a:lnTo>
                <a:close/>
              </a:path>
              <a:path w="2470150" h="1113789">
                <a:moveTo>
                  <a:pt x="1323594" y="1112656"/>
                </a:moveTo>
                <a:lnTo>
                  <a:pt x="1323594" y="1075064"/>
                </a:lnTo>
                <a:lnTo>
                  <a:pt x="1315973" y="1075699"/>
                </a:lnTo>
                <a:lnTo>
                  <a:pt x="1317498" y="1075826"/>
                </a:lnTo>
                <a:lnTo>
                  <a:pt x="1317498" y="1113164"/>
                </a:lnTo>
                <a:lnTo>
                  <a:pt x="1323594" y="1112656"/>
                </a:lnTo>
                <a:close/>
              </a:path>
              <a:path w="2470150" h="1113789">
                <a:moveTo>
                  <a:pt x="1328928" y="1072778"/>
                </a:moveTo>
                <a:lnTo>
                  <a:pt x="1320546" y="1075064"/>
                </a:lnTo>
                <a:lnTo>
                  <a:pt x="1323594" y="1075064"/>
                </a:lnTo>
                <a:lnTo>
                  <a:pt x="1323594" y="1112656"/>
                </a:lnTo>
                <a:lnTo>
                  <a:pt x="1326642" y="1112402"/>
                </a:lnTo>
                <a:lnTo>
                  <a:pt x="1326642" y="1074302"/>
                </a:lnTo>
                <a:lnTo>
                  <a:pt x="1328928" y="1072778"/>
                </a:lnTo>
                <a:close/>
              </a:path>
              <a:path w="2470150" h="1113789">
                <a:moveTo>
                  <a:pt x="2469642" y="606434"/>
                </a:moveTo>
                <a:lnTo>
                  <a:pt x="2426208" y="544712"/>
                </a:lnTo>
                <a:lnTo>
                  <a:pt x="2383536" y="482228"/>
                </a:lnTo>
                <a:lnTo>
                  <a:pt x="2293687" y="358652"/>
                </a:lnTo>
                <a:lnTo>
                  <a:pt x="2262273" y="316727"/>
                </a:lnTo>
                <a:lnTo>
                  <a:pt x="2230031" y="275150"/>
                </a:lnTo>
                <a:lnTo>
                  <a:pt x="2196901" y="234351"/>
                </a:lnTo>
                <a:lnTo>
                  <a:pt x="2162826" y="194759"/>
                </a:lnTo>
                <a:lnTo>
                  <a:pt x="2127749" y="156802"/>
                </a:lnTo>
                <a:lnTo>
                  <a:pt x="2091610" y="120910"/>
                </a:lnTo>
                <a:lnTo>
                  <a:pt x="2054352" y="87512"/>
                </a:lnTo>
                <a:lnTo>
                  <a:pt x="2043683" y="79130"/>
                </a:lnTo>
                <a:lnTo>
                  <a:pt x="2033777" y="70748"/>
                </a:lnTo>
                <a:lnTo>
                  <a:pt x="1990103" y="40859"/>
                </a:lnTo>
                <a:lnTo>
                  <a:pt x="1941223" y="16427"/>
                </a:lnTo>
                <a:lnTo>
                  <a:pt x="1889281" y="2011"/>
                </a:lnTo>
                <a:lnTo>
                  <a:pt x="1836420" y="2168"/>
                </a:lnTo>
                <a:lnTo>
                  <a:pt x="1795272" y="13598"/>
                </a:lnTo>
                <a:lnTo>
                  <a:pt x="1734552" y="68148"/>
                </a:lnTo>
                <a:lnTo>
                  <a:pt x="1707654" y="110450"/>
                </a:lnTo>
                <a:lnTo>
                  <a:pt x="1683058" y="159288"/>
                </a:lnTo>
                <a:lnTo>
                  <a:pt x="1660755" y="212052"/>
                </a:lnTo>
                <a:lnTo>
                  <a:pt x="1640740" y="266130"/>
                </a:lnTo>
                <a:lnTo>
                  <a:pt x="1623007" y="318912"/>
                </a:lnTo>
                <a:lnTo>
                  <a:pt x="1594361" y="410141"/>
                </a:lnTo>
                <a:lnTo>
                  <a:pt x="1583436" y="443366"/>
                </a:lnTo>
                <a:lnTo>
                  <a:pt x="1541526" y="587384"/>
                </a:lnTo>
                <a:lnTo>
                  <a:pt x="1528420" y="628504"/>
                </a:lnTo>
                <a:lnTo>
                  <a:pt x="1483305" y="780665"/>
                </a:lnTo>
                <a:lnTo>
                  <a:pt x="1465630" y="835339"/>
                </a:lnTo>
                <a:lnTo>
                  <a:pt x="1446285" y="889166"/>
                </a:lnTo>
                <a:lnTo>
                  <a:pt x="1425059" y="940450"/>
                </a:lnTo>
                <a:lnTo>
                  <a:pt x="1401739" y="987499"/>
                </a:lnTo>
                <a:lnTo>
                  <a:pt x="1376116" y="1028617"/>
                </a:lnTo>
                <a:lnTo>
                  <a:pt x="1347978" y="1062110"/>
                </a:lnTo>
                <a:lnTo>
                  <a:pt x="1326642" y="1074302"/>
                </a:lnTo>
                <a:lnTo>
                  <a:pt x="1326642" y="1112402"/>
                </a:lnTo>
                <a:lnTo>
                  <a:pt x="1329690" y="1112402"/>
                </a:lnTo>
                <a:lnTo>
                  <a:pt x="1338072" y="1110116"/>
                </a:lnTo>
                <a:lnTo>
                  <a:pt x="1338834" y="1110116"/>
                </a:lnTo>
                <a:lnTo>
                  <a:pt x="1339596" y="1109354"/>
                </a:lnTo>
                <a:lnTo>
                  <a:pt x="1341120" y="1109354"/>
                </a:lnTo>
                <a:lnTo>
                  <a:pt x="1349502" y="1105544"/>
                </a:lnTo>
                <a:lnTo>
                  <a:pt x="1400092" y="1061956"/>
                </a:lnTo>
                <a:lnTo>
                  <a:pt x="1434240" y="1008220"/>
                </a:lnTo>
                <a:lnTo>
                  <a:pt x="1455420" y="964574"/>
                </a:lnTo>
                <a:lnTo>
                  <a:pt x="1482304" y="898859"/>
                </a:lnTo>
                <a:lnTo>
                  <a:pt x="1500284" y="849566"/>
                </a:lnTo>
                <a:lnTo>
                  <a:pt x="1517185" y="799497"/>
                </a:lnTo>
                <a:lnTo>
                  <a:pt x="1533212" y="748982"/>
                </a:lnTo>
                <a:lnTo>
                  <a:pt x="1620012" y="454796"/>
                </a:lnTo>
                <a:lnTo>
                  <a:pt x="1634489" y="407552"/>
                </a:lnTo>
                <a:lnTo>
                  <a:pt x="1660163" y="327777"/>
                </a:lnTo>
                <a:lnTo>
                  <a:pt x="1678703" y="273435"/>
                </a:lnTo>
                <a:lnTo>
                  <a:pt x="1700498" y="215814"/>
                </a:lnTo>
                <a:lnTo>
                  <a:pt x="1725138" y="159681"/>
                </a:lnTo>
                <a:lnTo>
                  <a:pt x="1752215" y="109804"/>
                </a:lnTo>
                <a:lnTo>
                  <a:pt x="1781317" y="70951"/>
                </a:lnTo>
                <a:lnTo>
                  <a:pt x="1812036" y="47888"/>
                </a:lnTo>
                <a:lnTo>
                  <a:pt x="1819656" y="45602"/>
                </a:lnTo>
                <a:lnTo>
                  <a:pt x="1827276" y="42554"/>
                </a:lnTo>
                <a:lnTo>
                  <a:pt x="1835658" y="41030"/>
                </a:lnTo>
                <a:lnTo>
                  <a:pt x="1872185" y="38483"/>
                </a:lnTo>
                <a:lnTo>
                  <a:pt x="1910097" y="45804"/>
                </a:lnTo>
                <a:lnTo>
                  <a:pt x="1949012" y="61834"/>
                </a:lnTo>
                <a:lnTo>
                  <a:pt x="1988553" y="85416"/>
                </a:lnTo>
                <a:lnTo>
                  <a:pt x="2028339" y="115389"/>
                </a:lnTo>
                <a:lnTo>
                  <a:pt x="2067990" y="150595"/>
                </a:lnTo>
                <a:lnTo>
                  <a:pt x="2107128" y="189876"/>
                </a:lnTo>
                <a:lnTo>
                  <a:pt x="2145372" y="232073"/>
                </a:lnTo>
                <a:lnTo>
                  <a:pt x="2182344" y="276027"/>
                </a:lnTo>
                <a:lnTo>
                  <a:pt x="2217664" y="320579"/>
                </a:lnTo>
                <a:lnTo>
                  <a:pt x="2250951" y="364571"/>
                </a:lnTo>
                <a:lnTo>
                  <a:pt x="2281828" y="406844"/>
                </a:lnTo>
                <a:lnTo>
                  <a:pt x="2356194" y="511760"/>
                </a:lnTo>
                <a:lnTo>
                  <a:pt x="2373630" y="535568"/>
                </a:lnTo>
                <a:lnTo>
                  <a:pt x="2438400" y="628532"/>
                </a:lnTo>
                <a:lnTo>
                  <a:pt x="2469642" y="60643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1" name="object 21"/>
          <p:cNvSpPr/>
          <p:nvPr/>
        </p:nvSpPr>
        <p:spPr>
          <a:xfrm>
            <a:off x="5528004" y="4122729"/>
            <a:ext cx="173975" cy="171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22" name="object 22"/>
          <p:cNvSpPr txBox="1"/>
          <p:nvPr/>
        </p:nvSpPr>
        <p:spPr>
          <a:xfrm>
            <a:off x="1309813" y="2230614"/>
            <a:ext cx="5934369" cy="144208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Use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polar representation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for the parameter space 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Each line is </a:t>
            </a:r>
            <a:r>
              <a:rPr sz="20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sinusoid in Hough parameter</a:t>
            </a:r>
            <a:r>
              <a:rPr sz="2050" spc="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space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20">
              <a:latin typeface="Times New Roman" panose="02020603050405020304"/>
              <a:cs typeface="Times New Roman" panose="02020603050405020304"/>
            </a:endParaRPr>
          </a:p>
          <a:p>
            <a:pPr marL="397510">
              <a:lnSpc>
                <a:spcPct val="100000"/>
              </a:lnSpc>
              <a:spcBef>
                <a:spcPts val="5"/>
              </a:spcBef>
            </a:pPr>
            <a:r>
              <a:rPr sz="2050" dirty="0">
                <a:latin typeface="Arial" panose="020B0604020202020204"/>
                <a:cs typeface="Arial" panose="020B0604020202020204"/>
              </a:rPr>
              <a:t>y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5213" y="5131784"/>
            <a:ext cx="181360" cy="402590"/>
          </a:xfrm>
          <a:prstGeom prst="rect">
            <a:avLst/>
          </a:prstGeom>
        </p:spPr>
        <p:txBody>
          <a:bodyPr vert="horz" wrap="square" lIns="0" tIns="1411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25" b="1" i="1" spc="-70" dirty="0">
                <a:latin typeface="Symbol" panose="05050102010706020507"/>
                <a:cs typeface="Symbol" panose="05050102010706020507"/>
              </a:rPr>
              <a:t></a:t>
            </a:r>
            <a:endParaRPr sz="2525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868131" y="309578"/>
            <a:ext cx="6925798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Parameter space</a:t>
            </a:r>
            <a:r>
              <a:rPr sz="2905" spc="-65" dirty="0"/>
              <a:t> </a:t>
            </a:r>
            <a:r>
              <a:rPr sz="2905" spc="-5" dirty="0"/>
              <a:t>representation</a:t>
            </a:r>
            <a:endParaRPr sz="2905" dirty="0"/>
          </a:p>
        </p:txBody>
      </p:sp>
      <p:sp>
        <p:nvSpPr>
          <p:cNvPr id="25" name="文本框 24"/>
          <p:cNvSpPr txBox="1"/>
          <p:nvPr/>
        </p:nvSpPr>
        <p:spPr>
          <a:xfrm>
            <a:off x="4331454" y="3154789"/>
            <a:ext cx="368149" cy="354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710" b="1" i="1" spc="-80" dirty="0">
                <a:latin typeface="Symbol" panose="05050102010706020507"/>
                <a:cs typeface="Symbol" panose="05050102010706020507"/>
                <a:sym typeface="+mn-ea"/>
              </a:rPr>
              <a:t></a:t>
            </a:r>
            <a:endParaRPr lang="zh-CN" altLang="en-US" sz="1710" b="1" i="1" spc="-80" dirty="0">
              <a:latin typeface="Symbol" panose="05050102010706020507"/>
              <a:cs typeface="Symbol" panose="05050102010706020507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6132674" y="1286620"/>
            <a:ext cx="2087059" cy="21686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1177" y="265838"/>
            <a:ext cx="3543771" cy="47083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5" spc="-5" dirty="0"/>
              <a:t>Algorithm</a:t>
            </a:r>
            <a:r>
              <a:rPr sz="2905" spc="-80" dirty="0"/>
              <a:t> </a:t>
            </a:r>
            <a:r>
              <a:rPr sz="2905" spc="-5" dirty="0"/>
              <a:t>outline</a:t>
            </a:r>
            <a:endParaRPr sz="2905" dirty="0"/>
          </a:p>
        </p:txBody>
      </p:sp>
      <p:sp>
        <p:nvSpPr>
          <p:cNvPr id="4" name="object 4"/>
          <p:cNvSpPr txBox="1"/>
          <p:nvPr/>
        </p:nvSpPr>
        <p:spPr>
          <a:xfrm>
            <a:off x="0" y="1259743"/>
            <a:ext cx="5452305" cy="2823878"/>
          </a:xfrm>
          <a:prstGeom prst="rect">
            <a:avLst/>
          </a:prstGeom>
        </p:spPr>
        <p:txBody>
          <a:bodyPr vert="horz" wrap="square" lIns="0" tIns="52669" rIns="0" bIns="0" rtlCol="0">
            <a:spAutoFit/>
          </a:bodyPr>
          <a:lstStyle/>
          <a:p>
            <a:pPr marL="545465" marR="601345" indent="-533400">
              <a:lnSpc>
                <a:spcPts val="3020"/>
              </a:lnSpc>
              <a:spcBef>
                <a:spcPts val="485"/>
              </a:spcBef>
              <a:buChar char="•"/>
              <a:tabLst>
                <a:tab pos="545465" algn="l"/>
                <a:tab pos="546100" algn="l"/>
              </a:tabLst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Initialize accumulator</a:t>
            </a:r>
            <a:r>
              <a:rPr sz="2000" spc="-8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  to all</a:t>
            </a:r>
            <a:r>
              <a:rPr sz="2000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zeros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5465" marR="5080" indent="-533400">
              <a:lnSpc>
                <a:spcPts val="3020"/>
              </a:lnSpc>
              <a:spcBef>
                <a:spcPts val="680"/>
              </a:spcBef>
              <a:buChar char="•"/>
              <a:tabLst>
                <a:tab pos="545465" algn="l"/>
                <a:tab pos="546100" algn="l"/>
              </a:tabLst>
            </a:pPr>
            <a:r>
              <a:rPr sz="2000" spc="-5" dirty="0">
                <a:latin typeface="Arial" panose="020B0604020202020204"/>
                <a:cs typeface="Arial" panose="020B0604020202020204"/>
              </a:rPr>
              <a:t>For </a:t>
            </a:r>
            <a:r>
              <a:rPr sz="2000" dirty="0">
                <a:latin typeface="Arial" panose="020B0604020202020204"/>
                <a:cs typeface="Arial" panose="020B0604020202020204"/>
              </a:rPr>
              <a:t>each feature point</a:t>
            </a:r>
            <a:r>
              <a:rPr sz="20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(x,y)  in the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image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27100">
              <a:lnSpc>
                <a:spcPts val="2815"/>
              </a:lnSpc>
            </a:pPr>
            <a:r>
              <a:rPr sz="2000" dirty="0">
                <a:latin typeface="Arial" panose="020B0604020202020204"/>
                <a:cs typeface="Arial" panose="020B0604020202020204"/>
              </a:rPr>
              <a:t>For θ = 0 to</a:t>
            </a:r>
            <a:r>
              <a:rPr sz="20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latin typeface="Arial" panose="020B0604020202020204"/>
                <a:cs typeface="Arial" panose="020B0604020202020204"/>
              </a:rPr>
              <a:t>180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321435">
              <a:lnSpc>
                <a:spcPts val="3025"/>
              </a:lnSpc>
            </a:pPr>
            <a:r>
              <a:rPr sz="2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ρ = x cos θ + y sin</a:t>
            </a:r>
            <a:r>
              <a:rPr sz="2000" spc="-14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θ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1321435">
              <a:lnSpc>
                <a:spcPts val="3025"/>
              </a:lnSpc>
            </a:pPr>
            <a:r>
              <a:rPr sz="2000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H(θ, </a:t>
            </a:r>
            <a:r>
              <a:rPr sz="2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ρ) = H(θ, ρ) +</a:t>
            </a:r>
            <a:r>
              <a:rPr sz="2000" spc="-1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545465" marR="3293745" indent="394335">
              <a:lnSpc>
                <a:spcPts val="3020"/>
              </a:lnSpc>
              <a:spcBef>
                <a:spcPts val="215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end  </a:t>
            </a:r>
            <a:endParaRPr lang="en-US" sz="2000" dirty="0">
              <a:latin typeface="Arial" panose="020B0604020202020204"/>
              <a:cs typeface="Arial" panose="020B0604020202020204"/>
            </a:endParaRPr>
          </a:p>
          <a:p>
            <a:pPr marL="545465" marR="3293745" indent="394335">
              <a:lnSpc>
                <a:spcPts val="3020"/>
              </a:lnSpc>
              <a:spcBef>
                <a:spcPts val="215"/>
              </a:spcBef>
            </a:pPr>
            <a:r>
              <a:rPr sz="2000" dirty="0">
                <a:latin typeface="Arial" panose="020B0604020202020204"/>
                <a:cs typeface="Arial" panose="020B0604020202020204"/>
              </a:rPr>
              <a:t>end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6268" y="4361282"/>
            <a:ext cx="6357361" cy="1637656"/>
          </a:xfrm>
          <a:prstGeom prst="rect">
            <a:avLst/>
          </a:prstGeom>
        </p:spPr>
        <p:txBody>
          <a:bodyPr vert="horz" wrap="square" lIns="0" tIns="52669" rIns="0" bIns="0" rtlCol="0">
            <a:spAutoFit/>
          </a:bodyPr>
          <a:lstStyle/>
          <a:p>
            <a:pPr marL="545465" marR="5080" indent="-533400">
              <a:lnSpc>
                <a:spcPts val="3020"/>
              </a:lnSpc>
              <a:spcBef>
                <a:spcPts val="485"/>
              </a:spcBef>
              <a:buChar char="•"/>
              <a:tabLst>
                <a:tab pos="545465" algn="l"/>
                <a:tab pos="546100" algn="l"/>
              </a:tabLst>
            </a:pPr>
            <a:r>
              <a:rPr sz="2000" spc="-5" dirty="0">
                <a:latin typeface="Arial" panose="020B0604020202020204"/>
                <a:cs typeface="Arial" panose="020B0604020202020204"/>
              </a:rPr>
              <a:t>Find </a:t>
            </a:r>
            <a:r>
              <a:rPr sz="2000" dirty="0">
                <a:latin typeface="Arial" panose="020B0604020202020204"/>
                <a:cs typeface="Arial" panose="020B0604020202020204"/>
              </a:rPr>
              <a:t>the value(s) of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(θ*, ρ*) </a:t>
            </a:r>
            <a:r>
              <a:rPr sz="2000" dirty="0">
                <a:latin typeface="Arial" panose="020B0604020202020204"/>
                <a:cs typeface="Arial" panose="020B0604020202020204"/>
              </a:rPr>
              <a:t>where 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H(θ,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ρ) is  a local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maximum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850265" lvl="1" indent="-381635">
              <a:lnSpc>
                <a:spcPts val="3190"/>
              </a:lnSpc>
              <a:spcBef>
                <a:spcPts val="295"/>
              </a:spcBef>
              <a:buChar char="•"/>
              <a:tabLst>
                <a:tab pos="850265" algn="l"/>
                <a:tab pos="850900" algn="l"/>
              </a:tabLst>
            </a:pP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The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detected line in the image is given</a:t>
            </a:r>
            <a:r>
              <a:rPr sz="2000" spc="-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by</a:t>
            </a:r>
            <a:endParaRPr sz="2000" dirty="0">
              <a:latin typeface="Arial" panose="020B0604020202020204"/>
              <a:cs typeface="Arial" panose="020B0604020202020204"/>
            </a:endParaRPr>
          </a:p>
          <a:p>
            <a:pPr marL="948690">
              <a:lnSpc>
                <a:spcPts val="3190"/>
              </a:lnSpc>
            </a:pP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ρ* = x cos θ* + y sin</a:t>
            </a:r>
            <a:r>
              <a:rPr sz="2000" spc="-6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θ*</a:t>
            </a:r>
            <a:endParaRPr sz="2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97649" y="3295750"/>
            <a:ext cx="278555" cy="339914"/>
          </a:xfrm>
          <a:custGeom>
            <a:avLst/>
            <a:gdLst/>
            <a:ahLst/>
            <a:cxnLst/>
            <a:rect l="l" t="t" r="r" b="b"/>
            <a:pathLst>
              <a:path w="325754" h="397510">
                <a:moveTo>
                  <a:pt x="0" y="0"/>
                </a:moveTo>
                <a:lnTo>
                  <a:pt x="0" y="397001"/>
                </a:lnTo>
                <a:lnTo>
                  <a:pt x="325374" y="397001"/>
                </a:lnTo>
                <a:lnTo>
                  <a:pt x="32537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 txBox="1"/>
          <p:nvPr/>
        </p:nvSpPr>
        <p:spPr>
          <a:xfrm>
            <a:off x="7244888" y="3281448"/>
            <a:ext cx="142807" cy="2730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θ</a:t>
            </a:r>
            <a:endParaRPr sz="17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2674" y="2117648"/>
            <a:ext cx="221473" cy="273566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10" spc="-5" dirty="0">
                <a:latin typeface="Arial" panose="020B0604020202020204"/>
                <a:cs typeface="Arial" panose="020B0604020202020204"/>
              </a:rPr>
              <a:t>ρ</a:t>
            </a:r>
            <a:endParaRPr sz="171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207" y="1666770"/>
            <a:ext cx="7102347" cy="36397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 txBox="1"/>
          <p:nvPr/>
        </p:nvSpPr>
        <p:spPr>
          <a:xfrm>
            <a:off x="5431128" y="6119312"/>
            <a:ext cx="2956053" cy="19431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95" spc="-10" dirty="0">
                <a:latin typeface="Arial" panose="020B0604020202020204"/>
                <a:cs typeface="Arial" panose="020B0604020202020204"/>
                <a:hlinkClick r:id="rId2"/>
              </a:rPr>
              <a:t>http://ostatic.com/files/images/ss_hough.jpg</a:t>
            </a:r>
            <a:endParaRPr sz="11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2141" y="249859"/>
            <a:ext cx="6904477" cy="589037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</a:t>
            </a:r>
            <a:r>
              <a:rPr sz="3760" dirty="0"/>
              <a:t> </a:t>
            </a:r>
            <a:r>
              <a:rPr sz="3760" spc="-5" dirty="0"/>
              <a:t>example</a:t>
            </a:r>
            <a:endParaRPr sz="376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-76200"/>
            <a:ext cx="8289925" cy="6800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1681" y="308049"/>
            <a:ext cx="7036244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 for</a:t>
            </a:r>
            <a:r>
              <a:rPr sz="3760" spc="20" dirty="0"/>
              <a:t> </a:t>
            </a:r>
            <a:r>
              <a:rPr sz="3760" spc="-5" dirty="0"/>
              <a:t>circles</a:t>
            </a:r>
            <a:endParaRPr sz="3760" dirty="0"/>
          </a:p>
        </p:txBody>
      </p:sp>
      <p:sp>
        <p:nvSpPr>
          <p:cNvPr id="3" name="object 3"/>
          <p:cNvSpPr txBox="1"/>
          <p:nvPr/>
        </p:nvSpPr>
        <p:spPr>
          <a:xfrm>
            <a:off x="1120851" y="1856601"/>
            <a:ext cx="6357904" cy="74930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395" dirty="0">
                <a:latin typeface="Arial" panose="020B0604020202020204"/>
                <a:cs typeface="Arial" panose="020B0604020202020204"/>
              </a:rPr>
              <a:t>A </a:t>
            </a:r>
            <a:r>
              <a:rPr sz="23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circle </a:t>
            </a:r>
            <a:r>
              <a:rPr sz="2395" spc="-5" dirty="0">
                <a:latin typeface="Arial" panose="020B0604020202020204"/>
                <a:cs typeface="Arial" panose="020B0604020202020204"/>
              </a:rPr>
              <a:t>with </a:t>
            </a:r>
            <a:r>
              <a:rPr sz="23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radius </a:t>
            </a:r>
            <a:r>
              <a:rPr sz="2395" i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r </a:t>
            </a:r>
            <a:r>
              <a:rPr sz="23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and center (</a:t>
            </a:r>
            <a:r>
              <a:rPr sz="2395" i="1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a, b</a:t>
            </a:r>
            <a:r>
              <a:rPr sz="23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) </a:t>
            </a:r>
            <a:r>
              <a:rPr sz="2395" dirty="0">
                <a:latin typeface="Arial" panose="020B0604020202020204"/>
                <a:cs typeface="Arial" panose="020B0604020202020204"/>
              </a:rPr>
              <a:t>can be  described</a:t>
            </a:r>
            <a:r>
              <a:rPr sz="2395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as: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51" y="3024478"/>
            <a:ext cx="2064459" cy="89662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 marR="5080" indent="-635">
              <a:lnSpc>
                <a:spcPct val="120000"/>
              </a:lnSpc>
              <a:spcBef>
                <a:spcPts val="100"/>
              </a:spcBef>
            </a:pPr>
            <a:r>
              <a:rPr sz="2395" dirty="0">
                <a:latin typeface="Arial" panose="020B0604020202020204"/>
                <a:cs typeface="Arial" panose="020B0604020202020204"/>
              </a:rPr>
              <a:t>x = a + r</a:t>
            </a:r>
            <a:r>
              <a:rPr sz="2395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395" dirty="0">
                <a:latin typeface="Arial" panose="020B0604020202020204"/>
                <a:cs typeface="Arial" panose="020B0604020202020204"/>
              </a:rPr>
              <a:t>cos(</a:t>
            </a:r>
            <a:r>
              <a:rPr sz="2395" i="1" dirty="0">
                <a:latin typeface="Arial" panose="020B0604020202020204"/>
                <a:cs typeface="Arial" panose="020B0604020202020204"/>
              </a:rPr>
              <a:t>θ</a:t>
            </a:r>
            <a:r>
              <a:rPr sz="2395" dirty="0">
                <a:latin typeface="Arial" panose="020B0604020202020204"/>
                <a:cs typeface="Arial" panose="020B0604020202020204"/>
              </a:rPr>
              <a:t>)  y = b + r</a:t>
            </a:r>
            <a:r>
              <a:rPr sz="2395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2395" spc="-5" dirty="0">
                <a:latin typeface="Arial" panose="020B0604020202020204"/>
                <a:cs typeface="Arial" panose="020B0604020202020204"/>
              </a:rPr>
              <a:t>sin(</a:t>
            </a:r>
            <a:r>
              <a:rPr sz="2395" i="1" spc="-5" dirty="0">
                <a:latin typeface="Arial" panose="020B0604020202020204"/>
                <a:cs typeface="Arial" panose="020B0604020202020204"/>
              </a:rPr>
              <a:t>θ</a:t>
            </a:r>
            <a:r>
              <a:rPr sz="2395" spc="-5" dirty="0">
                <a:latin typeface="Arial" panose="020B0604020202020204"/>
                <a:cs typeface="Arial" panose="020B0604020202020204"/>
              </a:rPr>
              <a:t>)</a:t>
            </a:r>
            <a:endParaRPr sz="2395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5067" y="2786205"/>
            <a:ext cx="2044693" cy="20297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 txBox="1"/>
          <p:nvPr/>
        </p:nvSpPr>
        <p:spPr>
          <a:xfrm>
            <a:off x="4802994" y="4613485"/>
            <a:ext cx="47783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spc="-5" dirty="0">
                <a:latin typeface="Arial" panose="020B0604020202020204"/>
                <a:cs typeface="Arial" panose="020B0604020202020204"/>
              </a:rPr>
              <a:t>(a,</a:t>
            </a:r>
            <a:r>
              <a:rPr sz="154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b)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3038" y="3243833"/>
            <a:ext cx="45611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spc="-5" dirty="0">
                <a:latin typeface="Arial" panose="020B0604020202020204"/>
                <a:cs typeface="Arial" panose="020B0604020202020204"/>
              </a:rPr>
              <a:t>(x,</a:t>
            </a:r>
            <a:r>
              <a:rPr sz="154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540" spc="-5" dirty="0">
                <a:latin typeface="Arial" panose="020B0604020202020204"/>
                <a:cs typeface="Arial" panose="020B0604020202020204"/>
              </a:rPr>
              <a:t>y)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15583" y="2517097"/>
            <a:ext cx="3681492" cy="3690180"/>
          </a:xfrm>
          <a:custGeom>
            <a:avLst/>
            <a:gdLst/>
            <a:ahLst/>
            <a:cxnLst/>
            <a:rect l="l" t="t" r="r" b="b"/>
            <a:pathLst>
              <a:path w="4305300" h="4315459">
                <a:moveTo>
                  <a:pt x="12699" y="1991868"/>
                </a:moveTo>
                <a:lnTo>
                  <a:pt x="12699" y="1895323"/>
                </a:lnTo>
                <a:lnTo>
                  <a:pt x="0" y="1943435"/>
                </a:lnTo>
                <a:lnTo>
                  <a:pt x="0" y="2046732"/>
                </a:lnTo>
                <a:lnTo>
                  <a:pt x="12699" y="1991868"/>
                </a:lnTo>
                <a:close/>
              </a:path>
              <a:path w="4305300" h="4315459">
                <a:moveTo>
                  <a:pt x="12700" y="2426068"/>
                </a:moveTo>
                <a:lnTo>
                  <a:pt x="12700" y="2322576"/>
                </a:lnTo>
                <a:lnTo>
                  <a:pt x="0" y="2267712"/>
                </a:lnTo>
                <a:lnTo>
                  <a:pt x="0" y="2378202"/>
                </a:lnTo>
                <a:lnTo>
                  <a:pt x="12700" y="2426068"/>
                </a:lnTo>
                <a:close/>
              </a:path>
              <a:path w="4305300" h="4315459">
                <a:moveTo>
                  <a:pt x="25399" y="1895313"/>
                </a:moveTo>
                <a:lnTo>
                  <a:pt x="25399" y="1800110"/>
                </a:lnTo>
                <a:lnTo>
                  <a:pt x="12699" y="1847544"/>
                </a:lnTo>
                <a:lnTo>
                  <a:pt x="12699" y="1943425"/>
                </a:lnTo>
                <a:lnTo>
                  <a:pt x="25399" y="1895313"/>
                </a:lnTo>
                <a:close/>
              </a:path>
              <a:path w="4305300" h="4315459">
                <a:moveTo>
                  <a:pt x="38100" y="2567536"/>
                </a:moveTo>
                <a:lnTo>
                  <a:pt x="38100" y="2520658"/>
                </a:lnTo>
                <a:lnTo>
                  <a:pt x="25400" y="2473272"/>
                </a:lnTo>
                <a:lnTo>
                  <a:pt x="25400" y="2425529"/>
                </a:lnTo>
                <a:lnTo>
                  <a:pt x="12700" y="2377440"/>
                </a:lnTo>
                <a:lnTo>
                  <a:pt x="12700" y="2473587"/>
                </a:lnTo>
                <a:lnTo>
                  <a:pt x="38100" y="2567536"/>
                </a:lnTo>
                <a:close/>
              </a:path>
              <a:path w="4305300" h="4315459">
                <a:moveTo>
                  <a:pt x="4267200" y="1761591"/>
                </a:moveTo>
                <a:lnTo>
                  <a:pt x="4267200" y="1705471"/>
                </a:lnTo>
                <a:lnTo>
                  <a:pt x="4203700" y="1477795"/>
                </a:lnTo>
                <a:lnTo>
                  <a:pt x="4178300" y="1433525"/>
                </a:lnTo>
                <a:lnTo>
                  <a:pt x="4152900" y="1346340"/>
                </a:lnTo>
                <a:lnTo>
                  <a:pt x="4127500" y="1303449"/>
                </a:lnTo>
                <a:lnTo>
                  <a:pt x="4114800" y="1261039"/>
                </a:lnTo>
                <a:lnTo>
                  <a:pt x="4089400" y="1219123"/>
                </a:lnTo>
                <a:lnTo>
                  <a:pt x="4076700" y="1177711"/>
                </a:lnTo>
                <a:lnTo>
                  <a:pt x="4025900" y="1096447"/>
                </a:lnTo>
                <a:lnTo>
                  <a:pt x="4013200" y="1056618"/>
                </a:lnTo>
                <a:lnTo>
                  <a:pt x="3987800" y="1017338"/>
                </a:lnTo>
                <a:lnTo>
                  <a:pt x="3937000" y="940474"/>
                </a:lnTo>
                <a:lnTo>
                  <a:pt x="3911600" y="902913"/>
                </a:lnTo>
                <a:lnTo>
                  <a:pt x="3873500" y="865946"/>
                </a:lnTo>
                <a:lnTo>
                  <a:pt x="3848100" y="829586"/>
                </a:lnTo>
                <a:lnTo>
                  <a:pt x="3822700" y="793845"/>
                </a:lnTo>
                <a:lnTo>
                  <a:pt x="3797300" y="758732"/>
                </a:lnTo>
                <a:lnTo>
                  <a:pt x="3759200" y="724260"/>
                </a:lnTo>
                <a:lnTo>
                  <a:pt x="3733800" y="690439"/>
                </a:lnTo>
                <a:lnTo>
                  <a:pt x="3695700" y="657282"/>
                </a:lnTo>
                <a:lnTo>
                  <a:pt x="3670300" y="624799"/>
                </a:lnTo>
                <a:lnTo>
                  <a:pt x="3632200" y="593002"/>
                </a:lnTo>
                <a:lnTo>
                  <a:pt x="3606800" y="561902"/>
                </a:lnTo>
                <a:lnTo>
                  <a:pt x="3568700" y="531511"/>
                </a:lnTo>
                <a:lnTo>
                  <a:pt x="3530600" y="501839"/>
                </a:lnTo>
                <a:lnTo>
                  <a:pt x="3505200" y="472899"/>
                </a:lnTo>
                <a:lnTo>
                  <a:pt x="3467100" y="444700"/>
                </a:lnTo>
                <a:lnTo>
                  <a:pt x="3429000" y="417256"/>
                </a:lnTo>
                <a:lnTo>
                  <a:pt x="3390900" y="390576"/>
                </a:lnTo>
                <a:lnTo>
                  <a:pt x="3352800" y="364673"/>
                </a:lnTo>
                <a:lnTo>
                  <a:pt x="3314700" y="339558"/>
                </a:lnTo>
                <a:lnTo>
                  <a:pt x="3276600" y="315241"/>
                </a:lnTo>
                <a:lnTo>
                  <a:pt x="3238500" y="291735"/>
                </a:lnTo>
                <a:lnTo>
                  <a:pt x="3200400" y="269050"/>
                </a:lnTo>
                <a:lnTo>
                  <a:pt x="3149600" y="247199"/>
                </a:lnTo>
                <a:lnTo>
                  <a:pt x="3111500" y="226191"/>
                </a:lnTo>
                <a:lnTo>
                  <a:pt x="3073400" y="206039"/>
                </a:lnTo>
                <a:lnTo>
                  <a:pt x="3035300" y="186754"/>
                </a:lnTo>
                <a:lnTo>
                  <a:pt x="2984500" y="168347"/>
                </a:lnTo>
                <a:lnTo>
                  <a:pt x="2946400" y="150830"/>
                </a:lnTo>
                <a:lnTo>
                  <a:pt x="2908300" y="134213"/>
                </a:lnTo>
                <a:lnTo>
                  <a:pt x="2857500" y="118509"/>
                </a:lnTo>
                <a:lnTo>
                  <a:pt x="2819400" y="103728"/>
                </a:lnTo>
                <a:lnTo>
                  <a:pt x="2768600" y="89882"/>
                </a:lnTo>
                <a:lnTo>
                  <a:pt x="2730500" y="76982"/>
                </a:lnTo>
                <a:lnTo>
                  <a:pt x="2679700" y="65040"/>
                </a:lnTo>
                <a:lnTo>
                  <a:pt x="2628900" y="54066"/>
                </a:lnTo>
                <a:lnTo>
                  <a:pt x="2590800" y="44072"/>
                </a:lnTo>
                <a:lnTo>
                  <a:pt x="2540000" y="35069"/>
                </a:lnTo>
                <a:lnTo>
                  <a:pt x="2489200" y="27070"/>
                </a:lnTo>
                <a:lnTo>
                  <a:pt x="2451100" y="20084"/>
                </a:lnTo>
                <a:lnTo>
                  <a:pt x="2400300" y="14124"/>
                </a:lnTo>
                <a:lnTo>
                  <a:pt x="2349500" y="9200"/>
                </a:lnTo>
                <a:lnTo>
                  <a:pt x="2298700" y="5324"/>
                </a:lnTo>
                <a:lnTo>
                  <a:pt x="2260600" y="2507"/>
                </a:lnTo>
                <a:lnTo>
                  <a:pt x="2209800" y="762"/>
                </a:lnTo>
                <a:lnTo>
                  <a:pt x="2146300" y="0"/>
                </a:lnTo>
                <a:lnTo>
                  <a:pt x="2095500" y="762"/>
                </a:lnTo>
                <a:lnTo>
                  <a:pt x="2044700" y="2506"/>
                </a:lnTo>
                <a:lnTo>
                  <a:pt x="1993900" y="5323"/>
                </a:lnTo>
                <a:lnTo>
                  <a:pt x="1955800" y="9201"/>
                </a:lnTo>
                <a:lnTo>
                  <a:pt x="1905000" y="14128"/>
                </a:lnTo>
                <a:lnTo>
                  <a:pt x="1854200" y="20093"/>
                </a:lnTo>
                <a:lnTo>
                  <a:pt x="1803400" y="27085"/>
                </a:lnTo>
                <a:lnTo>
                  <a:pt x="1765300" y="35093"/>
                </a:lnTo>
                <a:lnTo>
                  <a:pt x="1714500" y="44104"/>
                </a:lnTo>
                <a:lnTo>
                  <a:pt x="1663700" y="54108"/>
                </a:lnTo>
                <a:lnTo>
                  <a:pt x="1625599" y="65094"/>
                </a:lnTo>
                <a:lnTo>
                  <a:pt x="1574799" y="77049"/>
                </a:lnTo>
                <a:lnTo>
                  <a:pt x="1536699" y="89963"/>
                </a:lnTo>
                <a:lnTo>
                  <a:pt x="1485899" y="103824"/>
                </a:lnTo>
                <a:lnTo>
                  <a:pt x="1447799" y="118620"/>
                </a:lnTo>
                <a:lnTo>
                  <a:pt x="1396999" y="134341"/>
                </a:lnTo>
                <a:lnTo>
                  <a:pt x="1358899" y="150975"/>
                </a:lnTo>
                <a:lnTo>
                  <a:pt x="1308099" y="168511"/>
                </a:lnTo>
                <a:lnTo>
                  <a:pt x="1269999" y="186937"/>
                </a:lnTo>
                <a:lnTo>
                  <a:pt x="1231899" y="206242"/>
                </a:lnTo>
                <a:lnTo>
                  <a:pt x="1193799" y="226414"/>
                </a:lnTo>
                <a:lnTo>
                  <a:pt x="1142999" y="247442"/>
                </a:lnTo>
                <a:lnTo>
                  <a:pt x="1104899" y="269315"/>
                </a:lnTo>
                <a:lnTo>
                  <a:pt x="1066799" y="292022"/>
                </a:lnTo>
                <a:lnTo>
                  <a:pt x="1028699" y="315550"/>
                </a:lnTo>
                <a:lnTo>
                  <a:pt x="990599" y="339889"/>
                </a:lnTo>
                <a:lnTo>
                  <a:pt x="952499" y="365027"/>
                </a:lnTo>
                <a:lnTo>
                  <a:pt x="914399" y="390953"/>
                </a:lnTo>
                <a:lnTo>
                  <a:pt x="876299" y="417656"/>
                </a:lnTo>
                <a:lnTo>
                  <a:pt x="838199" y="445124"/>
                </a:lnTo>
                <a:lnTo>
                  <a:pt x="800099" y="473345"/>
                </a:lnTo>
                <a:lnTo>
                  <a:pt x="761999" y="502309"/>
                </a:lnTo>
                <a:lnTo>
                  <a:pt x="736599" y="532004"/>
                </a:lnTo>
                <a:lnTo>
                  <a:pt x="698499" y="562418"/>
                </a:lnTo>
                <a:lnTo>
                  <a:pt x="660399" y="593540"/>
                </a:lnTo>
                <a:lnTo>
                  <a:pt x="634999" y="625360"/>
                </a:lnTo>
                <a:lnTo>
                  <a:pt x="596899" y="657865"/>
                </a:lnTo>
                <a:lnTo>
                  <a:pt x="571499" y="691043"/>
                </a:lnTo>
                <a:lnTo>
                  <a:pt x="533399" y="724885"/>
                </a:lnTo>
                <a:lnTo>
                  <a:pt x="507999" y="759378"/>
                </a:lnTo>
                <a:lnTo>
                  <a:pt x="482599" y="794511"/>
                </a:lnTo>
                <a:lnTo>
                  <a:pt x="444499" y="830272"/>
                </a:lnTo>
                <a:lnTo>
                  <a:pt x="419099" y="866651"/>
                </a:lnTo>
                <a:lnTo>
                  <a:pt x="393699" y="903636"/>
                </a:lnTo>
                <a:lnTo>
                  <a:pt x="368299" y="941215"/>
                </a:lnTo>
                <a:lnTo>
                  <a:pt x="317499" y="1018111"/>
                </a:lnTo>
                <a:lnTo>
                  <a:pt x="266699" y="1097248"/>
                </a:lnTo>
                <a:lnTo>
                  <a:pt x="253999" y="1137628"/>
                </a:lnTo>
                <a:lnTo>
                  <a:pt x="203199" y="1219957"/>
                </a:lnTo>
                <a:lnTo>
                  <a:pt x="190499" y="1261882"/>
                </a:lnTo>
                <a:lnTo>
                  <a:pt x="165099" y="1304299"/>
                </a:lnTo>
                <a:lnTo>
                  <a:pt x="139699" y="1390564"/>
                </a:lnTo>
                <a:lnTo>
                  <a:pt x="114299" y="1434389"/>
                </a:lnTo>
                <a:lnTo>
                  <a:pt x="25399" y="1753031"/>
                </a:lnTo>
                <a:lnTo>
                  <a:pt x="25399" y="1847543"/>
                </a:lnTo>
                <a:lnTo>
                  <a:pt x="38099" y="1800125"/>
                </a:lnTo>
                <a:lnTo>
                  <a:pt x="38099" y="1753071"/>
                </a:lnTo>
                <a:lnTo>
                  <a:pt x="126999" y="1434822"/>
                </a:lnTo>
                <a:lnTo>
                  <a:pt x="139699" y="1391082"/>
                </a:lnTo>
                <a:lnTo>
                  <a:pt x="165099" y="1347805"/>
                </a:lnTo>
                <a:lnTo>
                  <a:pt x="177799" y="1305005"/>
                </a:lnTo>
                <a:lnTo>
                  <a:pt x="203199" y="1262690"/>
                </a:lnTo>
                <a:lnTo>
                  <a:pt x="215899" y="1220874"/>
                </a:lnTo>
                <a:lnTo>
                  <a:pt x="241299" y="1179567"/>
                </a:lnTo>
                <a:lnTo>
                  <a:pt x="253999" y="1138779"/>
                </a:lnTo>
                <a:lnTo>
                  <a:pt x="304799" y="1058810"/>
                </a:lnTo>
                <a:lnTo>
                  <a:pt x="355599" y="981055"/>
                </a:lnTo>
                <a:lnTo>
                  <a:pt x="380999" y="943035"/>
                </a:lnTo>
                <a:lnTo>
                  <a:pt x="406399" y="905603"/>
                </a:lnTo>
                <a:lnTo>
                  <a:pt x="431799" y="868769"/>
                </a:lnTo>
                <a:lnTo>
                  <a:pt x="457199" y="832545"/>
                </a:lnTo>
                <a:lnTo>
                  <a:pt x="495299" y="796941"/>
                </a:lnTo>
                <a:lnTo>
                  <a:pt x="520699" y="761968"/>
                </a:lnTo>
                <a:lnTo>
                  <a:pt x="546099" y="727639"/>
                </a:lnTo>
                <a:lnTo>
                  <a:pt x="584199" y="693963"/>
                </a:lnTo>
                <a:lnTo>
                  <a:pt x="609599" y="660953"/>
                </a:lnTo>
                <a:lnTo>
                  <a:pt x="647699" y="628619"/>
                </a:lnTo>
                <a:lnTo>
                  <a:pt x="673099" y="596972"/>
                </a:lnTo>
                <a:lnTo>
                  <a:pt x="711199" y="566024"/>
                </a:lnTo>
                <a:lnTo>
                  <a:pt x="736599" y="535786"/>
                </a:lnTo>
                <a:lnTo>
                  <a:pt x="774699" y="506269"/>
                </a:lnTo>
                <a:lnTo>
                  <a:pt x="812799" y="477484"/>
                </a:lnTo>
                <a:lnTo>
                  <a:pt x="850899" y="449442"/>
                </a:lnTo>
                <a:lnTo>
                  <a:pt x="888999" y="422155"/>
                </a:lnTo>
                <a:lnTo>
                  <a:pt x="927099" y="395633"/>
                </a:lnTo>
                <a:lnTo>
                  <a:pt x="965199" y="369888"/>
                </a:lnTo>
                <a:lnTo>
                  <a:pt x="1003299" y="344931"/>
                </a:lnTo>
                <a:lnTo>
                  <a:pt x="1041399" y="320773"/>
                </a:lnTo>
                <a:lnTo>
                  <a:pt x="1079499" y="297425"/>
                </a:lnTo>
                <a:lnTo>
                  <a:pt x="1117599" y="274898"/>
                </a:lnTo>
                <a:lnTo>
                  <a:pt x="1155699" y="253204"/>
                </a:lnTo>
                <a:lnTo>
                  <a:pt x="1193799" y="232354"/>
                </a:lnTo>
                <a:lnTo>
                  <a:pt x="1244599" y="212358"/>
                </a:lnTo>
                <a:lnTo>
                  <a:pt x="1282699" y="193229"/>
                </a:lnTo>
                <a:lnTo>
                  <a:pt x="1320799" y="174976"/>
                </a:lnTo>
                <a:lnTo>
                  <a:pt x="1371599" y="157612"/>
                </a:lnTo>
                <a:lnTo>
                  <a:pt x="1409699" y="141147"/>
                </a:lnTo>
                <a:lnTo>
                  <a:pt x="1447799" y="125593"/>
                </a:lnTo>
                <a:lnTo>
                  <a:pt x="1498599" y="110961"/>
                </a:lnTo>
                <a:lnTo>
                  <a:pt x="1536699" y="97262"/>
                </a:lnTo>
                <a:lnTo>
                  <a:pt x="1587499" y="84506"/>
                </a:lnTo>
                <a:lnTo>
                  <a:pt x="1625599" y="72706"/>
                </a:lnTo>
                <a:lnTo>
                  <a:pt x="1676400" y="61873"/>
                </a:lnTo>
                <a:lnTo>
                  <a:pt x="1727200" y="52017"/>
                </a:lnTo>
                <a:lnTo>
                  <a:pt x="1765300" y="43150"/>
                </a:lnTo>
                <a:lnTo>
                  <a:pt x="1816100" y="35282"/>
                </a:lnTo>
                <a:lnTo>
                  <a:pt x="1866900" y="28426"/>
                </a:lnTo>
                <a:lnTo>
                  <a:pt x="1905000" y="22591"/>
                </a:lnTo>
                <a:lnTo>
                  <a:pt x="1955800" y="17791"/>
                </a:lnTo>
                <a:lnTo>
                  <a:pt x="2006600" y="14034"/>
                </a:lnTo>
                <a:lnTo>
                  <a:pt x="2057400" y="11333"/>
                </a:lnTo>
                <a:lnTo>
                  <a:pt x="2108200" y="9699"/>
                </a:lnTo>
                <a:lnTo>
                  <a:pt x="2146300" y="9144"/>
                </a:lnTo>
                <a:lnTo>
                  <a:pt x="2209800" y="9906"/>
                </a:lnTo>
                <a:lnTo>
                  <a:pt x="2260600" y="12192"/>
                </a:lnTo>
                <a:lnTo>
                  <a:pt x="2311400" y="15201"/>
                </a:lnTo>
                <a:lnTo>
                  <a:pt x="2362200" y="19268"/>
                </a:lnTo>
                <a:lnTo>
                  <a:pt x="2400300" y="24382"/>
                </a:lnTo>
                <a:lnTo>
                  <a:pt x="2451100" y="30531"/>
                </a:lnTo>
                <a:lnTo>
                  <a:pt x="2501900" y="37703"/>
                </a:lnTo>
                <a:lnTo>
                  <a:pt x="2552700" y="45886"/>
                </a:lnTo>
                <a:lnTo>
                  <a:pt x="2590800" y="55070"/>
                </a:lnTo>
                <a:lnTo>
                  <a:pt x="2641600" y="65243"/>
                </a:lnTo>
                <a:lnTo>
                  <a:pt x="2679700" y="76392"/>
                </a:lnTo>
                <a:lnTo>
                  <a:pt x="2730500" y="88507"/>
                </a:lnTo>
                <a:lnTo>
                  <a:pt x="2781300" y="101575"/>
                </a:lnTo>
                <a:lnTo>
                  <a:pt x="2819400" y="115586"/>
                </a:lnTo>
                <a:lnTo>
                  <a:pt x="2857500" y="130528"/>
                </a:lnTo>
                <a:lnTo>
                  <a:pt x="2908300" y="146388"/>
                </a:lnTo>
                <a:lnTo>
                  <a:pt x="2946400" y="163156"/>
                </a:lnTo>
                <a:lnTo>
                  <a:pt x="2997200" y="180820"/>
                </a:lnTo>
                <a:lnTo>
                  <a:pt x="3035300" y="199368"/>
                </a:lnTo>
                <a:lnTo>
                  <a:pt x="3073400" y="218790"/>
                </a:lnTo>
                <a:lnTo>
                  <a:pt x="3124200" y="239072"/>
                </a:lnTo>
                <a:lnTo>
                  <a:pt x="3162300" y="260204"/>
                </a:lnTo>
                <a:lnTo>
                  <a:pt x="3200400" y="282174"/>
                </a:lnTo>
                <a:lnTo>
                  <a:pt x="3238500" y="304970"/>
                </a:lnTo>
                <a:lnTo>
                  <a:pt x="3276600" y="328581"/>
                </a:lnTo>
                <a:lnTo>
                  <a:pt x="3314700" y="352996"/>
                </a:lnTo>
                <a:lnTo>
                  <a:pt x="3352800" y="378202"/>
                </a:lnTo>
                <a:lnTo>
                  <a:pt x="3390900" y="404188"/>
                </a:lnTo>
                <a:lnTo>
                  <a:pt x="3429000" y="430943"/>
                </a:lnTo>
                <a:lnTo>
                  <a:pt x="3467100" y="458455"/>
                </a:lnTo>
                <a:lnTo>
                  <a:pt x="3505200" y="486712"/>
                </a:lnTo>
                <a:lnTo>
                  <a:pt x="3530600" y="515703"/>
                </a:lnTo>
                <a:lnTo>
                  <a:pt x="3568700" y="545417"/>
                </a:lnTo>
                <a:lnTo>
                  <a:pt x="3606800" y="575841"/>
                </a:lnTo>
                <a:lnTo>
                  <a:pt x="3632200" y="606964"/>
                </a:lnTo>
                <a:lnTo>
                  <a:pt x="3670300" y="638775"/>
                </a:lnTo>
                <a:lnTo>
                  <a:pt x="3695700" y="671261"/>
                </a:lnTo>
                <a:lnTo>
                  <a:pt x="3733800" y="704412"/>
                </a:lnTo>
                <a:lnTo>
                  <a:pt x="3759200" y="738216"/>
                </a:lnTo>
                <a:lnTo>
                  <a:pt x="3797300" y="772661"/>
                </a:lnTo>
                <a:lnTo>
                  <a:pt x="3822700" y="807735"/>
                </a:lnTo>
                <a:lnTo>
                  <a:pt x="3848100" y="843428"/>
                </a:lnTo>
                <a:lnTo>
                  <a:pt x="3873500" y="879727"/>
                </a:lnTo>
                <a:lnTo>
                  <a:pt x="3898900" y="916620"/>
                </a:lnTo>
                <a:lnTo>
                  <a:pt x="3924300" y="954098"/>
                </a:lnTo>
                <a:lnTo>
                  <a:pt x="3975100" y="1030755"/>
                </a:lnTo>
                <a:lnTo>
                  <a:pt x="4025900" y="1109608"/>
                </a:lnTo>
                <a:lnTo>
                  <a:pt x="4051300" y="1149828"/>
                </a:lnTo>
                <a:lnTo>
                  <a:pt x="4064000" y="1190561"/>
                </a:lnTo>
                <a:lnTo>
                  <a:pt x="4114800" y="1273524"/>
                </a:lnTo>
                <a:lnTo>
                  <a:pt x="4140200" y="1358403"/>
                </a:lnTo>
                <a:lnTo>
                  <a:pt x="4165600" y="1401533"/>
                </a:lnTo>
                <a:lnTo>
                  <a:pt x="4267200" y="1761591"/>
                </a:lnTo>
                <a:close/>
              </a:path>
              <a:path w="4305300" h="4315459">
                <a:moveTo>
                  <a:pt x="4279900" y="2546922"/>
                </a:moveTo>
                <a:lnTo>
                  <a:pt x="4279900" y="2458977"/>
                </a:lnTo>
                <a:lnTo>
                  <a:pt x="4267200" y="2506013"/>
                </a:lnTo>
                <a:lnTo>
                  <a:pt x="4267200" y="2552714"/>
                </a:lnTo>
                <a:lnTo>
                  <a:pt x="4165600" y="2912828"/>
                </a:lnTo>
                <a:lnTo>
                  <a:pt x="4140200" y="2955979"/>
                </a:lnTo>
                <a:lnTo>
                  <a:pt x="4114800" y="3040910"/>
                </a:lnTo>
                <a:lnTo>
                  <a:pt x="4064000" y="3123933"/>
                </a:lnTo>
                <a:lnTo>
                  <a:pt x="4051300" y="3164700"/>
                </a:lnTo>
                <a:lnTo>
                  <a:pt x="4000500" y="3244686"/>
                </a:lnTo>
                <a:lnTo>
                  <a:pt x="3949700" y="3322528"/>
                </a:lnTo>
                <a:lnTo>
                  <a:pt x="3937000" y="3360617"/>
                </a:lnTo>
                <a:lnTo>
                  <a:pt x="3898900" y="3398134"/>
                </a:lnTo>
                <a:lnTo>
                  <a:pt x="3873500" y="3435069"/>
                </a:lnTo>
                <a:lnTo>
                  <a:pt x="3848100" y="3471408"/>
                </a:lnTo>
                <a:lnTo>
                  <a:pt x="3822700" y="3507142"/>
                </a:lnTo>
                <a:lnTo>
                  <a:pt x="3797300" y="3542257"/>
                </a:lnTo>
                <a:lnTo>
                  <a:pt x="3759200" y="3576743"/>
                </a:lnTo>
                <a:lnTo>
                  <a:pt x="3733800" y="3610587"/>
                </a:lnTo>
                <a:lnTo>
                  <a:pt x="3695700" y="3643777"/>
                </a:lnTo>
                <a:lnTo>
                  <a:pt x="3670300" y="3676302"/>
                </a:lnTo>
                <a:lnTo>
                  <a:pt x="3632200" y="3708150"/>
                </a:lnTo>
                <a:lnTo>
                  <a:pt x="3606800" y="3739309"/>
                </a:lnTo>
                <a:lnTo>
                  <a:pt x="3568700" y="3769768"/>
                </a:lnTo>
                <a:lnTo>
                  <a:pt x="3530600" y="3799514"/>
                </a:lnTo>
                <a:lnTo>
                  <a:pt x="3505200" y="3828536"/>
                </a:lnTo>
                <a:lnTo>
                  <a:pt x="3467100" y="3856822"/>
                </a:lnTo>
                <a:lnTo>
                  <a:pt x="3429000" y="3884361"/>
                </a:lnTo>
                <a:lnTo>
                  <a:pt x="3390900" y="3911140"/>
                </a:lnTo>
                <a:lnTo>
                  <a:pt x="3352800" y="3937148"/>
                </a:lnTo>
                <a:lnTo>
                  <a:pt x="3314700" y="3962373"/>
                </a:lnTo>
                <a:lnTo>
                  <a:pt x="3276600" y="3986803"/>
                </a:lnTo>
                <a:lnTo>
                  <a:pt x="3238500" y="4010426"/>
                </a:lnTo>
                <a:lnTo>
                  <a:pt x="3200400" y="4033232"/>
                </a:lnTo>
                <a:lnTo>
                  <a:pt x="3162300" y="4055207"/>
                </a:lnTo>
                <a:lnTo>
                  <a:pt x="3111500" y="4076340"/>
                </a:lnTo>
                <a:lnTo>
                  <a:pt x="3073400" y="4096619"/>
                </a:lnTo>
                <a:lnTo>
                  <a:pt x="3035300" y="4116034"/>
                </a:lnTo>
                <a:lnTo>
                  <a:pt x="2997200" y="4134570"/>
                </a:lnTo>
                <a:lnTo>
                  <a:pt x="2946400" y="4152218"/>
                </a:lnTo>
                <a:lnTo>
                  <a:pt x="2908300" y="4168966"/>
                </a:lnTo>
                <a:lnTo>
                  <a:pt x="2857500" y="4184800"/>
                </a:lnTo>
                <a:lnTo>
                  <a:pt x="2819400" y="4199711"/>
                </a:lnTo>
                <a:lnTo>
                  <a:pt x="2768600" y="4213685"/>
                </a:lnTo>
                <a:lnTo>
                  <a:pt x="2730500" y="4226711"/>
                </a:lnTo>
                <a:lnTo>
                  <a:pt x="2679700" y="4238778"/>
                </a:lnTo>
                <a:lnTo>
                  <a:pt x="2641600" y="4249873"/>
                </a:lnTo>
                <a:lnTo>
                  <a:pt x="2590800" y="4259985"/>
                </a:lnTo>
                <a:lnTo>
                  <a:pt x="2552700" y="4269102"/>
                </a:lnTo>
                <a:lnTo>
                  <a:pt x="2501900" y="4277213"/>
                </a:lnTo>
                <a:lnTo>
                  <a:pt x="2451100" y="4284305"/>
                </a:lnTo>
                <a:lnTo>
                  <a:pt x="2400300" y="4290366"/>
                </a:lnTo>
                <a:lnTo>
                  <a:pt x="2362200" y="4295386"/>
                </a:lnTo>
                <a:lnTo>
                  <a:pt x="2311400" y="4299351"/>
                </a:lnTo>
                <a:lnTo>
                  <a:pt x="2260600" y="4302252"/>
                </a:lnTo>
                <a:lnTo>
                  <a:pt x="2209800" y="4304538"/>
                </a:lnTo>
                <a:lnTo>
                  <a:pt x="2146300" y="4305300"/>
                </a:lnTo>
                <a:lnTo>
                  <a:pt x="2108200" y="4304815"/>
                </a:lnTo>
                <a:lnTo>
                  <a:pt x="2057400" y="4303255"/>
                </a:lnTo>
                <a:lnTo>
                  <a:pt x="2006600" y="4300633"/>
                </a:lnTo>
                <a:lnTo>
                  <a:pt x="1955800" y="4296958"/>
                </a:lnTo>
                <a:lnTo>
                  <a:pt x="1905000" y="4292241"/>
                </a:lnTo>
                <a:lnTo>
                  <a:pt x="1866900" y="4286494"/>
                </a:lnTo>
                <a:lnTo>
                  <a:pt x="1816100" y="4279728"/>
                </a:lnTo>
                <a:lnTo>
                  <a:pt x="1765300" y="4271954"/>
                </a:lnTo>
                <a:lnTo>
                  <a:pt x="1727200" y="4263183"/>
                </a:lnTo>
                <a:lnTo>
                  <a:pt x="1676400" y="4253425"/>
                </a:lnTo>
                <a:lnTo>
                  <a:pt x="1638300" y="4242692"/>
                </a:lnTo>
                <a:lnTo>
                  <a:pt x="1587500" y="4230995"/>
                </a:lnTo>
                <a:lnTo>
                  <a:pt x="1549400" y="4218345"/>
                </a:lnTo>
                <a:lnTo>
                  <a:pt x="1498600" y="4204753"/>
                </a:lnTo>
                <a:lnTo>
                  <a:pt x="1460500" y="4190229"/>
                </a:lnTo>
                <a:lnTo>
                  <a:pt x="1409700" y="4174786"/>
                </a:lnTo>
                <a:lnTo>
                  <a:pt x="1371600" y="4158434"/>
                </a:lnTo>
                <a:lnTo>
                  <a:pt x="1320800" y="4141183"/>
                </a:lnTo>
                <a:lnTo>
                  <a:pt x="1282700" y="4123046"/>
                </a:lnTo>
                <a:lnTo>
                  <a:pt x="1244600" y="4104033"/>
                </a:lnTo>
                <a:lnTo>
                  <a:pt x="1206500" y="4084154"/>
                </a:lnTo>
                <a:lnTo>
                  <a:pt x="1155700" y="4063422"/>
                </a:lnTo>
                <a:lnTo>
                  <a:pt x="1117600" y="4041847"/>
                </a:lnTo>
                <a:lnTo>
                  <a:pt x="1079500" y="4019441"/>
                </a:lnTo>
                <a:lnTo>
                  <a:pt x="1041400" y="3996213"/>
                </a:lnTo>
                <a:lnTo>
                  <a:pt x="1003300" y="3972176"/>
                </a:lnTo>
                <a:lnTo>
                  <a:pt x="965200" y="3947340"/>
                </a:lnTo>
                <a:lnTo>
                  <a:pt x="927100" y="3921716"/>
                </a:lnTo>
                <a:lnTo>
                  <a:pt x="889000" y="3895316"/>
                </a:lnTo>
                <a:lnTo>
                  <a:pt x="850900" y="3868150"/>
                </a:lnTo>
                <a:lnTo>
                  <a:pt x="812800" y="3840229"/>
                </a:lnTo>
                <a:lnTo>
                  <a:pt x="774700" y="3811565"/>
                </a:lnTo>
                <a:lnTo>
                  <a:pt x="749300" y="3782168"/>
                </a:lnTo>
                <a:lnTo>
                  <a:pt x="711200" y="3752049"/>
                </a:lnTo>
                <a:lnTo>
                  <a:pt x="673100" y="3721220"/>
                </a:lnTo>
                <a:lnTo>
                  <a:pt x="647700" y="3689692"/>
                </a:lnTo>
                <a:lnTo>
                  <a:pt x="609600" y="3657475"/>
                </a:lnTo>
                <a:lnTo>
                  <a:pt x="584200" y="3624581"/>
                </a:lnTo>
                <a:lnTo>
                  <a:pt x="546100" y="3591020"/>
                </a:lnTo>
                <a:lnTo>
                  <a:pt x="520700" y="3556804"/>
                </a:lnTo>
                <a:lnTo>
                  <a:pt x="495300" y="3521943"/>
                </a:lnTo>
                <a:lnTo>
                  <a:pt x="469900" y="3486450"/>
                </a:lnTo>
                <a:lnTo>
                  <a:pt x="431800" y="3450334"/>
                </a:lnTo>
                <a:lnTo>
                  <a:pt x="406400" y="3413606"/>
                </a:lnTo>
                <a:lnTo>
                  <a:pt x="381000" y="3376279"/>
                </a:lnTo>
                <a:lnTo>
                  <a:pt x="355600" y="3338362"/>
                </a:lnTo>
                <a:lnTo>
                  <a:pt x="330200" y="3299867"/>
                </a:lnTo>
                <a:lnTo>
                  <a:pt x="279400" y="3221186"/>
                </a:lnTo>
                <a:lnTo>
                  <a:pt x="266700" y="3181023"/>
                </a:lnTo>
                <a:lnTo>
                  <a:pt x="215900" y="3099105"/>
                </a:lnTo>
                <a:lnTo>
                  <a:pt x="203200" y="3057372"/>
                </a:lnTo>
                <a:lnTo>
                  <a:pt x="177800" y="3015139"/>
                </a:lnTo>
                <a:lnTo>
                  <a:pt x="152400" y="2929213"/>
                </a:lnTo>
                <a:lnTo>
                  <a:pt x="127000" y="2885542"/>
                </a:lnTo>
                <a:lnTo>
                  <a:pt x="38100" y="2567674"/>
                </a:lnTo>
                <a:lnTo>
                  <a:pt x="38100" y="2613945"/>
                </a:lnTo>
                <a:lnTo>
                  <a:pt x="114300" y="2883840"/>
                </a:lnTo>
                <a:lnTo>
                  <a:pt x="139700" y="2927297"/>
                </a:lnTo>
                <a:lnTo>
                  <a:pt x="165100" y="3012811"/>
                </a:lnTo>
                <a:lnTo>
                  <a:pt x="190500" y="3054846"/>
                </a:lnTo>
                <a:lnTo>
                  <a:pt x="203200" y="3096386"/>
                </a:lnTo>
                <a:lnTo>
                  <a:pt x="254000" y="3177940"/>
                </a:lnTo>
                <a:lnTo>
                  <a:pt x="266700" y="3217932"/>
                </a:lnTo>
                <a:lnTo>
                  <a:pt x="317500" y="3296295"/>
                </a:lnTo>
                <a:lnTo>
                  <a:pt x="368300" y="3372428"/>
                </a:lnTo>
                <a:lnTo>
                  <a:pt x="393700" y="3409631"/>
                </a:lnTo>
                <a:lnTo>
                  <a:pt x="419100" y="3446245"/>
                </a:lnTo>
                <a:lnTo>
                  <a:pt x="444500" y="3482260"/>
                </a:lnTo>
                <a:lnTo>
                  <a:pt x="482600" y="3517664"/>
                </a:lnTo>
                <a:lnTo>
                  <a:pt x="508000" y="3552448"/>
                </a:lnTo>
                <a:lnTo>
                  <a:pt x="533400" y="3586601"/>
                </a:lnTo>
                <a:lnTo>
                  <a:pt x="558800" y="3620113"/>
                </a:lnTo>
                <a:lnTo>
                  <a:pt x="596900" y="3652972"/>
                </a:lnTo>
                <a:lnTo>
                  <a:pt x="622300" y="3685169"/>
                </a:lnTo>
                <a:lnTo>
                  <a:pt x="660400" y="3716693"/>
                </a:lnTo>
                <a:lnTo>
                  <a:pt x="698500" y="3747534"/>
                </a:lnTo>
                <a:lnTo>
                  <a:pt x="723900" y="3777681"/>
                </a:lnTo>
                <a:lnTo>
                  <a:pt x="762000" y="3807124"/>
                </a:lnTo>
                <a:lnTo>
                  <a:pt x="800100" y="3835852"/>
                </a:lnTo>
                <a:lnTo>
                  <a:pt x="825500" y="3863855"/>
                </a:lnTo>
                <a:lnTo>
                  <a:pt x="863600" y="3891122"/>
                </a:lnTo>
                <a:lnTo>
                  <a:pt x="901700" y="3917643"/>
                </a:lnTo>
                <a:lnTo>
                  <a:pt x="939800" y="3943408"/>
                </a:lnTo>
                <a:lnTo>
                  <a:pt x="977900" y="3968405"/>
                </a:lnTo>
                <a:lnTo>
                  <a:pt x="1016000" y="3992625"/>
                </a:lnTo>
                <a:lnTo>
                  <a:pt x="1054100" y="4016057"/>
                </a:lnTo>
                <a:lnTo>
                  <a:pt x="1092200" y="4038691"/>
                </a:lnTo>
                <a:lnTo>
                  <a:pt x="1130300" y="4060516"/>
                </a:lnTo>
                <a:lnTo>
                  <a:pt x="1168400" y="4081521"/>
                </a:lnTo>
                <a:lnTo>
                  <a:pt x="1219200" y="4101697"/>
                </a:lnTo>
                <a:lnTo>
                  <a:pt x="1257300" y="4121032"/>
                </a:lnTo>
                <a:lnTo>
                  <a:pt x="1295400" y="4139517"/>
                </a:lnTo>
                <a:lnTo>
                  <a:pt x="1333500" y="4157140"/>
                </a:lnTo>
                <a:lnTo>
                  <a:pt x="1384300" y="4173892"/>
                </a:lnTo>
                <a:lnTo>
                  <a:pt x="1422400" y="4189762"/>
                </a:lnTo>
                <a:lnTo>
                  <a:pt x="1473200" y="4204739"/>
                </a:lnTo>
                <a:lnTo>
                  <a:pt x="1511300" y="4218813"/>
                </a:lnTo>
                <a:lnTo>
                  <a:pt x="1562100" y="4231973"/>
                </a:lnTo>
                <a:lnTo>
                  <a:pt x="1600200" y="4244210"/>
                </a:lnTo>
                <a:lnTo>
                  <a:pt x="1651000" y="4255512"/>
                </a:lnTo>
                <a:lnTo>
                  <a:pt x="1689100" y="4265869"/>
                </a:lnTo>
                <a:lnTo>
                  <a:pt x="1739900" y="4275271"/>
                </a:lnTo>
                <a:lnTo>
                  <a:pt x="1778000" y="4283707"/>
                </a:lnTo>
                <a:lnTo>
                  <a:pt x="1828800" y="4291167"/>
                </a:lnTo>
                <a:lnTo>
                  <a:pt x="1879600" y="4297640"/>
                </a:lnTo>
                <a:lnTo>
                  <a:pt x="1917700" y="4303116"/>
                </a:lnTo>
                <a:lnTo>
                  <a:pt x="1968500" y="4307584"/>
                </a:lnTo>
                <a:lnTo>
                  <a:pt x="2019300" y="4311034"/>
                </a:lnTo>
                <a:lnTo>
                  <a:pt x="2057400" y="4313455"/>
                </a:lnTo>
                <a:lnTo>
                  <a:pt x="2108200" y="4314838"/>
                </a:lnTo>
                <a:lnTo>
                  <a:pt x="2159000" y="4315171"/>
                </a:lnTo>
                <a:lnTo>
                  <a:pt x="2209800" y="4314444"/>
                </a:lnTo>
                <a:lnTo>
                  <a:pt x="2260600" y="4312158"/>
                </a:lnTo>
                <a:lnTo>
                  <a:pt x="2311400" y="4308348"/>
                </a:lnTo>
                <a:lnTo>
                  <a:pt x="2362200" y="4304145"/>
                </a:lnTo>
                <a:lnTo>
                  <a:pt x="2413000" y="4298885"/>
                </a:lnTo>
                <a:lnTo>
                  <a:pt x="2463800" y="4292578"/>
                </a:lnTo>
                <a:lnTo>
                  <a:pt x="2514600" y="4285236"/>
                </a:lnTo>
                <a:lnTo>
                  <a:pt x="2552700" y="4276872"/>
                </a:lnTo>
                <a:lnTo>
                  <a:pt x="2603500" y="4267497"/>
                </a:lnTo>
                <a:lnTo>
                  <a:pt x="2654300" y="4257124"/>
                </a:lnTo>
                <a:lnTo>
                  <a:pt x="2692400" y="4245765"/>
                </a:lnTo>
                <a:lnTo>
                  <a:pt x="2743200" y="4233430"/>
                </a:lnTo>
                <a:lnTo>
                  <a:pt x="2781300" y="4220134"/>
                </a:lnTo>
                <a:lnTo>
                  <a:pt x="2832100" y="4205887"/>
                </a:lnTo>
                <a:lnTo>
                  <a:pt x="2870200" y="4190701"/>
                </a:lnTo>
                <a:lnTo>
                  <a:pt x="2921000" y="4174589"/>
                </a:lnTo>
                <a:lnTo>
                  <a:pt x="2959100" y="4157562"/>
                </a:lnTo>
                <a:lnTo>
                  <a:pt x="3009900" y="4139633"/>
                </a:lnTo>
                <a:lnTo>
                  <a:pt x="3048000" y="4120814"/>
                </a:lnTo>
                <a:lnTo>
                  <a:pt x="3086100" y="4101116"/>
                </a:lnTo>
                <a:lnTo>
                  <a:pt x="3124200" y="4080551"/>
                </a:lnTo>
                <a:lnTo>
                  <a:pt x="3175000" y="4059132"/>
                </a:lnTo>
                <a:lnTo>
                  <a:pt x="3213100" y="4036871"/>
                </a:lnTo>
                <a:lnTo>
                  <a:pt x="3251200" y="4013779"/>
                </a:lnTo>
                <a:lnTo>
                  <a:pt x="3289300" y="3989869"/>
                </a:lnTo>
                <a:lnTo>
                  <a:pt x="3327400" y="3965152"/>
                </a:lnTo>
                <a:lnTo>
                  <a:pt x="3365500" y="3939641"/>
                </a:lnTo>
                <a:lnTo>
                  <a:pt x="3403600" y="3913347"/>
                </a:lnTo>
                <a:lnTo>
                  <a:pt x="3441700" y="3886283"/>
                </a:lnTo>
                <a:lnTo>
                  <a:pt x="3479800" y="3858460"/>
                </a:lnTo>
                <a:lnTo>
                  <a:pt x="3517900" y="3829891"/>
                </a:lnTo>
                <a:lnTo>
                  <a:pt x="3543300" y="3800588"/>
                </a:lnTo>
                <a:lnTo>
                  <a:pt x="3581400" y="3770562"/>
                </a:lnTo>
                <a:lnTo>
                  <a:pt x="3619500" y="3739825"/>
                </a:lnTo>
                <a:lnTo>
                  <a:pt x="3644900" y="3708391"/>
                </a:lnTo>
                <a:lnTo>
                  <a:pt x="3683000" y="3676270"/>
                </a:lnTo>
                <a:lnTo>
                  <a:pt x="3721100" y="3643474"/>
                </a:lnTo>
                <a:lnTo>
                  <a:pt x="3746500" y="3610016"/>
                </a:lnTo>
                <a:lnTo>
                  <a:pt x="3771900" y="3575908"/>
                </a:lnTo>
                <a:lnTo>
                  <a:pt x="3810000" y="3541161"/>
                </a:lnTo>
                <a:lnTo>
                  <a:pt x="3835400" y="3505787"/>
                </a:lnTo>
                <a:lnTo>
                  <a:pt x="3860800" y="3469800"/>
                </a:lnTo>
                <a:lnTo>
                  <a:pt x="3886200" y="3433210"/>
                </a:lnTo>
                <a:lnTo>
                  <a:pt x="3911600" y="3396029"/>
                </a:lnTo>
                <a:lnTo>
                  <a:pt x="3949700" y="3358271"/>
                </a:lnTo>
                <a:lnTo>
                  <a:pt x="3975100" y="3319945"/>
                </a:lnTo>
                <a:lnTo>
                  <a:pt x="3987800" y="3281066"/>
                </a:lnTo>
                <a:lnTo>
                  <a:pt x="4038600" y="3201691"/>
                </a:lnTo>
                <a:lnTo>
                  <a:pt x="4064000" y="3161221"/>
                </a:lnTo>
                <a:lnTo>
                  <a:pt x="4076700" y="3120244"/>
                </a:lnTo>
                <a:lnTo>
                  <a:pt x="4127500" y="3036818"/>
                </a:lnTo>
                <a:lnTo>
                  <a:pt x="4152900" y="2951511"/>
                </a:lnTo>
                <a:lnTo>
                  <a:pt x="4178300" y="2908182"/>
                </a:lnTo>
                <a:lnTo>
                  <a:pt x="4279900" y="2546922"/>
                </a:lnTo>
                <a:close/>
              </a:path>
              <a:path w="4305300" h="4315459">
                <a:moveTo>
                  <a:pt x="4292600" y="1950432"/>
                </a:moveTo>
                <a:lnTo>
                  <a:pt x="4292600" y="1846730"/>
                </a:lnTo>
                <a:lnTo>
                  <a:pt x="4267200" y="1752192"/>
                </a:lnTo>
                <a:lnTo>
                  <a:pt x="4267200" y="1808303"/>
                </a:lnTo>
                <a:lnTo>
                  <a:pt x="4279900" y="1855354"/>
                </a:lnTo>
                <a:lnTo>
                  <a:pt x="4279900" y="1902735"/>
                </a:lnTo>
                <a:lnTo>
                  <a:pt x="4292600" y="1950432"/>
                </a:lnTo>
                <a:close/>
              </a:path>
              <a:path w="4305300" h="4315459">
                <a:moveTo>
                  <a:pt x="4292600" y="2452984"/>
                </a:moveTo>
                <a:lnTo>
                  <a:pt x="4292600" y="2363945"/>
                </a:lnTo>
                <a:lnTo>
                  <a:pt x="4279900" y="2411617"/>
                </a:lnTo>
                <a:lnTo>
                  <a:pt x="4279900" y="2500116"/>
                </a:lnTo>
                <a:lnTo>
                  <a:pt x="4292600" y="2452984"/>
                </a:lnTo>
                <a:close/>
              </a:path>
              <a:path w="4305300" h="4315459">
                <a:moveTo>
                  <a:pt x="4305300" y="2157222"/>
                </a:moveTo>
                <a:lnTo>
                  <a:pt x="4305300" y="1991106"/>
                </a:lnTo>
                <a:lnTo>
                  <a:pt x="4292600" y="1942653"/>
                </a:lnTo>
                <a:lnTo>
                  <a:pt x="4292600" y="2102358"/>
                </a:lnTo>
                <a:lnTo>
                  <a:pt x="4305300" y="2157222"/>
                </a:lnTo>
                <a:close/>
              </a:path>
              <a:path w="4305300" h="4315459">
                <a:moveTo>
                  <a:pt x="4305300" y="2357788"/>
                </a:moveTo>
                <a:lnTo>
                  <a:pt x="4305300" y="2157222"/>
                </a:lnTo>
                <a:lnTo>
                  <a:pt x="4292600" y="2212847"/>
                </a:lnTo>
                <a:lnTo>
                  <a:pt x="4292600" y="2405537"/>
                </a:lnTo>
                <a:lnTo>
                  <a:pt x="4305300" y="2357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051" y="1433663"/>
            <a:ext cx="5823599" cy="1472565"/>
          </a:xfrm>
          <a:prstGeom prst="rect">
            <a:avLst/>
          </a:prstGeom>
        </p:spPr>
        <p:txBody>
          <a:bodyPr vert="horz" wrap="square" lIns="0" tIns="88507" rIns="0" bIns="0" rtlCol="0">
            <a:spAutoFit/>
          </a:bodyPr>
          <a:lstStyle/>
          <a:p>
            <a:pPr marL="393065" indent="-342900">
              <a:lnSpc>
                <a:spcPct val="100000"/>
              </a:lnSpc>
              <a:spcBef>
                <a:spcPts val="815"/>
              </a:spcBef>
              <a:buChar char="•"/>
              <a:tabLst>
                <a:tab pos="393065" algn="l"/>
                <a:tab pos="3937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Circle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: center (</a:t>
            </a:r>
            <a:r>
              <a:rPr sz="2050" i="1" spc="-5" dirty="0">
                <a:latin typeface="Arial" panose="020B0604020202020204"/>
                <a:cs typeface="Arial" panose="020B0604020202020204"/>
              </a:rPr>
              <a:t>a, b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) and radius</a:t>
            </a:r>
            <a:r>
              <a:rPr sz="20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50" dirty="0">
                <a:latin typeface="Arial" panose="020B0604020202020204"/>
                <a:cs typeface="Arial" panose="020B0604020202020204"/>
              </a:rPr>
              <a:t>r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44220" algn="ctr">
              <a:lnSpc>
                <a:spcPts val="2475"/>
              </a:lnSpc>
              <a:spcBef>
                <a:spcPts val="810"/>
              </a:spcBef>
              <a:tabLst>
                <a:tab pos="1181735" algn="l"/>
                <a:tab pos="2626360" algn="l"/>
              </a:tabLst>
            </a:pPr>
            <a:r>
              <a:rPr sz="2265" spc="1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i="1" spc="100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65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112" baseline="43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265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65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89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90" spc="73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265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65" i="1" spc="-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90" baseline="43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990" baseline="43000">
              <a:latin typeface="Times New Roman" panose="02020603050405020304"/>
              <a:cs typeface="Times New Roman" panose="02020603050405020304"/>
            </a:endParaRPr>
          </a:p>
          <a:p>
            <a:pPr marR="339725" algn="ctr">
              <a:lnSpc>
                <a:spcPts val="1155"/>
              </a:lnSpc>
              <a:tabLst>
                <a:tab pos="1445260" algn="l"/>
              </a:tabLst>
            </a:pPr>
            <a:r>
              <a:rPr sz="1325" i="1" dirty="0">
                <a:latin typeface="Times New Roman" panose="02020603050405020304"/>
                <a:cs typeface="Times New Roman" panose="02020603050405020304"/>
              </a:rPr>
              <a:t>i	i</a:t>
            </a:r>
            <a:endParaRPr sz="1325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5">
              <a:latin typeface="Times New Roman" panose="02020603050405020304"/>
              <a:cs typeface="Times New Roman" panose="02020603050405020304"/>
            </a:endParaRPr>
          </a:p>
          <a:p>
            <a:pPr marL="393065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For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fixed radius r, unknown gradient</a:t>
            </a:r>
            <a:r>
              <a:rPr sz="205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direction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9541" y="5721840"/>
            <a:ext cx="114191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Image</a:t>
            </a:r>
            <a:r>
              <a:rPr sz="154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7791" y="3128941"/>
            <a:ext cx="3188889" cy="26389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 txBox="1"/>
          <p:nvPr/>
        </p:nvSpPr>
        <p:spPr>
          <a:xfrm>
            <a:off x="5919822" y="5697081"/>
            <a:ext cx="117395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Hough</a:t>
            </a:r>
            <a:r>
              <a:rPr sz="154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27313" y="3113955"/>
            <a:ext cx="113486" cy="2435866"/>
          </a:xfrm>
          <a:custGeom>
            <a:avLst/>
            <a:gdLst/>
            <a:ahLst/>
            <a:cxnLst/>
            <a:rect l="l" t="t" r="r" b="b"/>
            <a:pathLst>
              <a:path w="132714" h="2848610">
                <a:moveTo>
                  <a:pt x="132587" y="113537"/>
                </a:moveTo>
                <a:lnTo>
                  <a:pt x="128765" y="106679"/>
                </a:lnTo>
                <a:lnTo>
                  <a:pt x="66294" y="0"/>
                </a:lnTo>
                <a:lnTo>
                  <a:pt x="3810" y="106679"/>
                </a:lnTo>
                <a:lnTo>
                  <a:pt x="0" y="113537"/>
                </a:lnTo>
                <a:lnTo>
                  <a:pt x="2286" y="122681"/>
                </a:lnTo>
                <a:lnTo>
                  <a:pt x="15989" y="130301"/>
                </a:lnTo>
                <a:lnTo>
                  <a:pt x="25146" y="128015"/>
                </a:lnTo>
                <a:lnTo>
                  <a:pt x="28956" y="121157"/>
                </a:lnTo>
                <a:lnTo>
                  <a:pt x="52565" y="81083"/>
                </a:lnTo>
                <a:lnTo>
                  <a:pt x="52565" y="28193"/>
                </a:lnTo>
                <a:lnTo>
                  <a:pt x="80759" y="28193"/>
                </a:lnTo>
                <a:lnTo>
                  <a:pt x="80759" y="81060"/>
                </a:lnTo>
                <a:lnTo>
                  <a:pt x="104394" y="121157"/>
                </a:lnTo>
                <a:lnTo>
                  <a:pt x="108191" y="128015"/>
                </a:lnTo>
                <a:lnTo>
                  <a:pt x="116573" y="130301"/>
                </a:lnTo>
                <a:lnTo>
                  <a:pt x="130289" y="122681"/>
                </a:lnTo>
                <a:lnTo>
                  <a:pt x="132587" y="113537"/>
                </a:lnTo>
                <a:close/>
              </a:path>
              <a:path w="132714" h="2848610">
                <a:moveTo>
                  <a:pt x="80759" y="81060"/>
                </a:moveTo>
                <a:lnTo>
                  <a:pt x="80759" y="28193"/>
                </a:lnTo>
                <a:lnTo>
                  <a:pt x="52565" y="28193"/>
                </a:lnTo>
                <a:lnTo>
                  <a:pt x="52565" y="81083"/>
                </a:lnTo>
                <a:lnTo>
                  <a:pt x="54089" y="78496"/>
                </a:lnTo>
                <a:lnTo>
                  <a:pt x="54089" y="35813"/>
                </a:lnTo>
                <a:lnTo>
                  <a:pt x="79235" y="35813"/>
                </a:lnTo>
                <a:lnTo>
                  <a:pt x="79235" y="78475"/>
                </a:lnTo>
                <a:lnTo>
                  <a:pt x="80759" y="81060"/>
                </a:lnTo>
                <a:close/>
              </a:path>
              <a:path w="132714" h="2848610">
                <a:moveTo>
                  <a:pt x="80759" y="2848355"/>
                </a:moveTo>
                <a:lnTo>
                  <a:pt x="80759" y="81060"/>
                </a:lnTo>
                <a:lnTo>
                  <a:pt x="66665" y="57150"/>
                </a:lnTo>
                <a:lnTo>
                  <a:pt x="52565" y="81083"/>
                </a:lnTo>
                <a:lnTo>
                  <a:pt x="52565" y="2848355"/>
                </a:lnTo>
                <a:lnTo>
                  <a:pt x="80759" y="2848355"/>
                </a:lnTo>
                <a:close/>
              </a:path>
              <a:path w="132714" h="2848610">
                <a:moveTo>
                  <a:pt x="79235" y="35813"/>
                </a:moveTo>
                <a:lnTo>
                  <a:pt x="54089" y="35813"/>
                </a:lnTo>
                <a:lnTo>
                  <a:pt x="66665" y="57150"/>
                </a:lnTo>
                <a:lnTo>
                  <a:pt x="79235" y="35813"/>
                </a:lnTo>
                <a:close/>
              </a:path>
              <a:path w="132714" h="2848610">
                <a:moveTo>
                  <a:pt x="66665" y="57150"/>
                </a:moveTo>
                <a:lnTo>
                  <a:pt x="54089" y="35813"/>
                </a:lnTo>
                <a:lnTo>
                  <a:pt x="54089" y="78496"/>
                </a:lnTo>
                <a:lnTo>
                  <a:pt x="66665" y="57150"/>
                </a:lnTo>
                <a:close/>
              </a:path>
              <a:path w="132714" h="2848610">
                <a:moveTo>
                  <a:pt x="79235" y="78475"/>
                </a:moveTo>
                <a:lnTo>
                  <a:pt x="79235" y="35813"/>
                </a:lnTo>
                <a:lnTo>
                  <a:pt x="66665" y="57150"/>
                </a:lnTo>
                <a:lnTo>
                  <a:pt x="79235" y="784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5384002" y="5492915"/>
            <a:ext cx="2523831" cy="113486"/>
          </a:xfrm>
          <a:custGeom>
            <a:avLst/>
            <a:gdLst/>
            <a:ahLst/>
            <a:cxnLst/>
            <a:rect l="l" t="t" r="r" b="b"/>
            <a:pathLst>
              <a:path w="2951479" h="132714">
                <a:moveTo>
                  <a:pt x="2895140" y="66387"/>
                </a:moveTo>
                <a:lnTo>
                  <a:pt x="2870323" y="52111"/>
                </a:lnTo>
                <a:lnTo>
                  <a:pt x="2820924" y="52028"/>
                </a:lnTo>
                <a:lnTo>
                  <a:pt x="0" y="57912"/>
                </a:lnTo>
                <a:lnTo>
                  <a:pt x="0" y="86868"/>
                </a:lnTo>
                <a:lnTo>
                  <a:pt x="2870323" y="80881"/>
                </a:lnTo>
                <a:lnTo>
                  <a:pt x="2895140" y="66387"/>
                </a:lnTo>
                <a:close/>
              </a:path>
              <a:path w="2951479" h="132714">
                <a:moveTo>
                  <a:pt x="2951226" y="66294"/>
                </a:moveTo>
                <a:lnTo>
                  <a:pt x="2844546" y="3810"/>
                </a:lnTo>
                <a:lnTo>
                  <a:pt x="2837688" y="0"/>
                </a:lnTo>
                <a:lnTo>
                  <a:pt x="2829306" y="2286"/>
                </a:lnTo>
                <a:lnTo>
                  <a:pt x="2824734" y="9144"/>
                </a:lnTo>
                <a:lnTo>
                  <a:pt x="2820924" y="16002"/>
                </a:lnTo>
                <a:lnTo>
                  <a:pt x="2823210" y="25146"/>
                </a:lnTo>
                <a:lnTo>
                  <a:pt x="2830068" y="28956"/>
                </a:lnTo>
                <a:lnTo>
                  <a:pt x="2870001" y="51926"/>
                </a:lnTo>
                <a:lnTo>
                  <a:pt x="2923032" y="51816"/>
                </a:lnTo>
                <a:lnTo>
                  <a:pt x="2923032" y="82807"/>
                </a:lnTo>
                <a:lnTo>
                  <a:pt x="2951226" y="66294"/>
                </a:lnTo>
                <a:close/>
              </a:path>
              <a:path w="2951479" h="132714">
                <a:moveTo>
                  <a:pt x="2923032" y="82807"/>
                </a:moveTo>
                <a:lnTo>
                  <a:pt x="2923032" y="80772"/>
                </a:lnTo>
                <a:lnTo>
                  <a:pt x="2870323" y="80881"/>
                </a:lnTo>
                <a:lnTo>
                  <a:pt x="2830068" y="104394"/>
                </a:lnTo>
                <a:lnTo>
                  <a:pt x="2823210" y="108204"/>
                </a:lnTo>
                <a:lnTo>
                  <a:pt x="2820924" y="116586"/>
                </a:lnTo>
                <a:lnTo>
                  <a:pt x="2825496" y="123444"/>
                </a:lnTo>
                <a:lnTo>
                  <a:pt x="2829306" y="130302"/>
                </a:lnTo>
                <a:lnTo>
                  <a:pt x="2837688" y="132588"/>
                </a:lnTo>
                <a:lnTo>
                  <a:pt x="2844546" y="128778"/>
                </a:lnTo>
                <a:lnTo>
                  <a:pt x="2923032" y="82807"/>
                </a:lnTo>
                <a:close/>
              </a:path>
              <a:path w="2951479" h="132714">
                <a:moveTo>
                  <a:pt x="2923032" y="80772"/>
                </a:moveTo>
                <a:lnTo>
                  <a:pt x="2923032" y="51816"/>
                </a:lnTo>
                <a:lnTo>
                  <a:pt x="2870001" y="51926"/>
                </a:lnTo>
                <a:lnTo>
                  <a:pt x="2895140" y="66387"/>
                </a:lnTo>
                <a:lnTo>
                  <a:pt x="2916174" y="54102"/>
                </a:lnTo>
                <a:lnTo>
                  <a:pt x="2916174" y="80786"/>
                </a:lnTo>
                <a:lnTo>
                  <a:pt x="2923032" y="80772"/>
                </a:lnTo>
                <a:close/>
              </a:path>
              <a:path w="2951479" h="132714">
                <a:moveTo>
                  <a:pt x="2916174" y="80786"/>
                </a:moveTo>
                <a:lnTo>
                  <a:pt x="2916174" y="78486"/>
                </a:lnTo>
                <a:lnTo>
                  <a:pt x="2895140" y="66387"/>
                </a:lnTo>
                <a:lnTo>
                  <a:pt x="2870323" y="80881"/>
                </a:lnTo>
                <a:lnTo>
                  <a:pt x="2916174" y="80786"/>
                </a:lnTo>
                <a:close/>
              </a:path>
              <a:path w="2951479" h="132714">
                <a:moveTo>
                  <a:pt x="2916174" y="78486"/>
                </a:moveTo>
                <a:lnTo>
                  <a:pt x="2916174" y="54102"/>
                </a:lnTo>
                <a:lnTo>
                  <a:pt x="2895140" y="66387"/>
                </a:lnTo>
                <a:lnTo>
                  <a:pt x="2916174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7650449" y="5467424"/>
            <a:ext cx="223170" cy="497840"/>
          </a:xfrm>
          <a:prstGeom prst="rect">
            <a:avLst/>
          </a:prstGeom>
        </p:spPr>
        <p:txBody>
          <a:bodyPr vert="horz" wrap="square" lIns="0" tIns="1140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165" i="1" dirty="0">
                <a:latin typeface="Times New Roman" panose="02020603050405020304"/>
                <a:cs typeface="Times New Roman" panose="02020603050405020304"/>
              </a:rPr>
              <a:t>a</a:t>
            </a:r>
            <a:endParaRPr sz="316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3512" y="3019228"/>
            <a:ext cx="223713" cy="499110"/>
          </a:xfrm>
          <a:prstGeom prst="rect">
            <a:avLst/>
          </a:prstGeom>
        </p:spPr>
        <p:txBody>
          <a:bodyPr vert="horz" wrap="square" lIns="0" tIns="124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165" i="1" spc="5" dirty="0">
                <a:latin typeface="Times New Roman" panose="02020603050405020304"/>
                <a:cs typeface="Times New Roman" panose="02020603050405020304"/>
              </a:rPr>
              <a:t>b</a:t>
            </a:r>
            <a:endParaRPr sz="3165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67886" y="242652"/>
            <a:ext cx="6409943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 for</a:t>
            </a:r>
            <a:r>
              <a:rPr sz="3760" spc="20" dirty="0"/>
              <a:t> </a:t>
            </a:r>
            <a:r>
              <a:rPr sz="3760" spc="-5" dirty="0"/>
              <a:t>circles</a:t>
            </a:r>
            <a:endParaRPr sz="376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边缘检测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object 4"/>
          <p:cNvSpPr txBox="1"/>
          <p:nvPr/>
        </p:nvSpPr>
        <p:spPr>
          <a:xfrm>
            <a:off x="544963" y="1187450"/>
            <a:ext cx="4855845" cy="431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3675" indent="-342900">
              <a:lnSpc>
                <a:spcPct val="100000"/>
              </a:lnSpc>
              <a:spcBef>
                <a:spcPts val="100"/>
              </a:spcBef>
              <a:buFont typeface="Arial" panose="020B0604020202020204"/>
              <a:buChar char="•"/>
              <a:tabLst>
                <a:tab pos="354965" algn="l"/>
                <a:tab pos="355600" algn="l"/>
                <a:tab pos="1462405" algn="l"/>
              </a:tabLst>
            </a:pPr>
            <a:r>
              <a:rPr sz="2800" b="1" dirty="0">
                <a:latin typeface="Arial" panose="020B0604020202020204"/>
                <a:cs typeface="Arial" panose="020B0604020202020204"/>
              </a:rPr>
              <a:t>Goal:	</a:t>
            </a:r>
            <a:r>
              <a:rPr sz="2800" dirty="0">
                <a:latin typeface="Arial" panose="020B0604020202020204"/>
                <a:cs typeface="Arial" panose="020B0604020202020204"/>
              </a:rPr>
              <a:t>Identify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sudden  changes (discontinuities)</a:t>
            </a:r>
            <a:r>
              <a:rPr sz="2800" spc="-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in  an</a:t>
            </a:r>
            <a:r>
              <a:rPr sz="28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image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50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 panose="020B0604020202020204"/>
                <a:cs typeface="Arial" panose="020B0604020202020204"/>
              </a:rPr>
              <a:t>Intuitively, most</a:t>
            </a:r>
            <a:r>
              <a:rPr sz="20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semantic and shape  </a:t>
            </a:r>
            <a:r>
              <a:rPr sz="20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information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from the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image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can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be  encoded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in the</a:t>
            </a:r>
            <a:r>
              <a:rPr sz="2000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latin typeface="Arial" panose="020B0604020202020204"/>
                <a:cs typeface="Arial" panose="020B0604020202020204"/>
              </a:rPr>
              <a:t>edges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55015" lvl="1" indent="-285750">
              <a:lnSpc>
                <a:spcPct val="100000"/>
              </a:lnSpc>
              <a:spcBef>
                <a:spcPts val="480"/>
              </a:spcBef>
              <a:buChar char="•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 panose="020B0604020202020204"/>
                <a:cs typeface="Arial" panose="020B0604020202020204"/>
              </a:rPr>
              <a:t>More compact than</a:t>
            </a:r>
            <a:r>
              <a:rPr sz="20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latin typeface="Arial" panose="020B0604020202020204"/>
                <a:cs typeface="Arial" panose="020B0604020202020204"/>
              </a:rPr>
              <a:t>pixels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</a:pP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355600" marR="434975" indent="-342900">
              <a:lnSpc>
                <a:spcPct val="100000"/>
              </a:lnSpc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Arial" panose="020B0604020202020204"/>
                <a:cs typeface="Arial" panose="020B0604020202020204"/>
              </a:rPr>
              <a:t>Ideal: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artist’s line</a:t>
            </a:r>
            <a:r>
              <a:rPr sz="2800" spc="-9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drawing </a:t>
            </a:r>
            <a:r>
              <a:rPr sz="2800" dirty="0">
                <a:latin typeface="Arial" panose="020B0604020202020204"/>
                <a:cs typeface="Arial" panose="020B0604020202020204"/>
              </a:rPr>
              <a:t> (but artist is also using  object-level</a:t>
            </a:r>
            <a:r>
              <a:rPr sz="2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knowledge)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2"/>
          <p:cNvSpPr/>
          <p:nvPr/>
        </p:nvSpPr>
        <p:spPr>
          <a:xfrm>
            <a:off x="5400464" y="2225369"/>
            <a:ext cx="3170752" cy="34639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1095" y="1433830"/>
            <a:ext cx="7908925" cy="1787525"/>
          </a:xfrm>
          <a:prstGeom prst="rect">
            <a:avLst/>
          </a:prstGeom>
        </p:spPr>
        <p:txBody>
          <a:bodyPr vert="horz" wrap="square" lIns="0" tIns="88507" rIns="0" bIns="0" rtlCol="0">
            <a:spAutoFit/>
          </a:bodyPr>
          <a:lstStyle/>
          <a:p>
            <a:pPr marL="393065" indent="-342900">
              <a:lnSpc>
                <a:spcPct val="100000"/>
              </a:lnSpc>
              <a:spcBef>
                <a:spcPts val="815"/>
              </a:spcBef>
              <a:buChar char="•"/>
              <a:tabLst>
                <a:tab pos="393065" algn="l"/>
                <a:tab pos="3937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Circle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: center (</a:t>
            </a:r>
            <a:r>
              <a:rPr sz="2050" i="1" spc="-5" dirty="0">
                <a:latin typeface="Arial" panose="020B0604020202020204"/>
                <a:cs typeface="Arial" panose="020B0604020202020204"/>
              </a:rPr>
              <a:t>a, b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) and radius</a:t>
            </a:r>
            <a:r>
              <a:rPr sz="20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50" dirty="0">
                <a:latin typeface="Arial" panose="020B0604020202020204"/>
                <a:cs typeface="Arial" panose="020B0604020202020204"/>
              </a:rPr>
              <a:t>r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L="744220" algn="ctr">
              <a:lnSpc>
                <a:spcPts val="2475"/>
              </a:lnSpc>
              <a:spcBef>
                <a:spcPts val="810"/>
              </a:spcBef>
              <a:tabLst>
                <a:tab pos="1181735" algn="l"/>
                <a:tab pos="2626360" algn="l"/>
              </a:tabLst>
            </a:pPr>
            <a:r>
              <a:rPr sz="2265" spc="1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i="1" spc="100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65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112" baseline="43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265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65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89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90" spc="73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265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65" i="1" spc="-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90" baseline="43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990" baseline="43000">
              <a:latin typeface="Times New Roman" panose="02020603050405020304"/>
              <a:cs typeface="Times New Roman" panose="02020603050405020304"/>
            </a:endParaRPr>
          </a:p>
          <a:p>
            <a:pPr marR="339725" algn="ctr">
              <a:lnSpc>
                <a:spcPts val="1155"/>
              </a:lnSpc>
              <a:tabLst>
                <a:tab pos="1445260" algn="l"/>
              </a:tabLst>
            </a:pPr>
            <a:r>
              <a:rPr sz="1325" i="1" dirty="0">
                <a:latin typeface="Times New Roman" panose="02020603050405020304"/>
                <a:cs typeface="Times New Roman" panose="02020603050405020304"/>
              </a:rPr>
              <a:t>i	i</a:t>
            </a:r>
            <a:endParaRPr sz="1325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5">
              <a:latin typeface="Times New Roman" panose="02020603050405020304"/>
              <a:cs typeface="Times New Roman" panose="02020603050405020304"/>
            </a:endParaRPr>
          </a:p>
          <a:p>
            <a:pPr marL="393065" indent="-342900">
              <a:lnSpc>
                <a:spcPct val="100000"/>
              </a:lnSpc>
              <a:buChar char="•"/>
              <a:tabLst>
                <a:tab pos="393065" algn="l"/>
                <a:tab pos="393700" algn="l"/>
              </a:tabLst>
            </a:pPr>
            <a:r>
              <a:rPr lang="zh-CN" sz="2050" spc="-5" dirty="0">
                <a:latin typeface="Arial" panose="020B0604020202020204"/>
                <a:cs typeface="Arial" panose="020B0604020202020204"/>
              </a:rPr>
              <a:t>给定一个半径大小，图像空间的点</a:t>
            </a:r>
            <a:r>
              <a:rPr lang="en-US" altLang="zh-CN" sz="2050" spc="-5" dirty="0">
                <a:latin typeface="Arial" panose="020B0604020202020204"/>
                <a:cs typeface="Arial" panose="020B0604020202020204"/>
              </a:rPr>
              <a:t>(x0,y0)</a:t>
            </a:r>
            <a:r>
              <a:rPr lang="zh-CN" altLang="en-US" sz="2050" spc="-5" dirty="0">
                <a:latin typeface="Arial" panose="020B0604020202020204"/>
                <a:cs typeface="Arial" panose="020B0604020202020204"/>
              </a:rPr>
              <a:t>对应</a:t>
            </a:r>
            <a:r>
              <a:rPr lang="en-US" altLang="zh-CN" sz="2050" spc="-5" dirty="0">
                <a:latin typeface="Arial" panose="020B0604020202020204"/>
                <a:cs typeface="Arial" panose="020B0604020202020204"/>
              </a:rPr>
              <a:t>Hough</a:t>
            </a:r>
            <a:r>
              <a:rPr lang="zh-CN" altLang="en-US" sz="2050" spc="-5" dirty="0">
                <a:latin typeface="Arial" panose="020B0604020202020204"/>
                <a:cs typeface="Arial" panose="020B0604020202020204"/>
              </a:rPr>
              <a:t>空间的一个圆</a:t>
            </a:r>
            <a:endParaRPr lang="zh-CN" altLang="en-US" sz="2050"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9541" y="5721840"/>
            <a:ext cx="114191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Image</a:t>
            </a:r>
            <a:r>
              <a:rPr sz="154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7791" y="3128941"/>
            <a:ext cx="3188889" cy="263894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5" name="object 5"/>
          <p:cNvSpPr txBox="1"/>
          <p:nvPr/>
        </p:nvSpPr>
        <p:spPr>
          <a:xfrm>
            <a:off x="5919822" y="5697081"/>
            <a:ext cx="117395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Hough</a:t>
            </a:r>
            <a:r>
              <a:rPr sz="154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3395" y="3128941"/>
            <a:ext cx="3153702" cy="2638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5773653" y="4284529"/>
            <a:ext cx="625528" cy="563084"/>
          </a:xfrm>
          <a:custGeom>
            <a:avLst/>
            <a:gdLst/>
            <a:ahLst/>
            <a:cxnLst/>
            <a:rect l="l" t="t" r="r" b="b"/>
            <a:pathLst>
              <a:path w="731520" h="658495">
                <a:moveTo>
                  <a:pt x="54101" y="239660"/>
                </a:moveTo>
                <a:lnTo>
                  <a:pt x="18287" y="225944"/>
                </a:lnTo>
                <a:lnTo>
                  <a:pt x="16763" y="231278"/>
                </a:lnTo>
                <a:lnTo>
                  <a:pt x="9544" y="254266"/>
                </a:lnTo>
                <a:lnTo>
                  <a:pt x="4495" y="279627"/>
                </a:lnTo>
                <a:lnTo>
                  <a:pt x="1390" y="305387"/>
                </a:lnTo>
                <a:lnTo>
                  <a:pt x="0" y="329576"/>
                </a:lnTo>
                <a:lnTo>
                  <a:pt x="761" y="345578"/>
                </a:lnTo>
                <a:lnTo>
                  <a:pt x="19811" y="345197"/>
                </a:lnTo>
                <a:lnTo>
                  <a:pt x="38099" y="343368"/>
                </a:lnTo>
                <a:lnTo>
                  <a:pt x="38099" y="328814"/>
                </a:lnTo>
                <a:lnTo>
                  <a:pt x="39472" y="306393"/>
                </a:lnTo>
                <a:lnTo>
                  <a:pt x="42038" y="285118"/>
                </a:lnTo>
                <a:lnTo>
                  <a:pt x="46445" y="264165"/>
                </a:lnTo>
                <a:lnTo>
                  <a:pt x="53339" y="242708"/>
                </a:lnTo>
                <a:lnTo>
                  <a:pt x="54101" y="239660"/>
                </a:lnTo>
                <a:close/>
              </a:path>
              <a:path w="731520" h="658495">
                <a:moveTo>
                  <a:pt x="38861" y="427692"/>
                </a:moveTo>
                <a:lnTo>
                  <a:pt x="38861" y="344816"/>
                </a:lnTo>
                <a:lnTo>
                  <a:pt x="19811" y="345197"/>
                </a:lnTo>
                <a:lnTo>
                  <a:pt x="761" y="347102"/>
                </a:lnTo>
                <a:lnTo>
                  <a:pt x="7619" y="396632"/>
                </a:lnTo>
                <a:lnTo>
                  <a:pt x="19811" y="434732"/>
                </a:lnTo>
                <a:lnTo>
                  <a:pt x="38861" y="427692"/>
                </a:lnTo>
                <a:close/>
              </a:path>
              <a:path w="731520" h="658495">
                <a:moveTo>
                  <a:pt x="38861" y="344816"/>
                </a:moveTo>
                <a:lnTo>
                  <a:pt x="38789" y="343299"/>
                </a:lnTo>
                <a:lnTo>
                  <a:pt x="19811" y="345197"/>
                </a:lnTo>
                <a:lnTo>
                  <a:pt x="38861" y="344816"/>
                </a:lnTo>
                <a:close/>
              </a:path>
              <a:path w="731520" h="658495">
                <a:moveTo>
                  <a:pt x="38789" y="343299"/>
                </a:moveTo>
                <a:lnTo>
                  <a:pt x="38099" y="328814"/>
                </a:lnTo>
                <a:lnTo>
                  <a:pt x="38099" y="343368"/>
                </a:lnTo>
                <a:lnTo>
                  <a:pt x="38789" y="343299"/>
                </a:lnTo>
                <a:close/>
              </a:path>
              <a:path w="731520" h="658495">
                <a:moveTo>
                  <a:pt x="54863" y="421778"/>
                </a:moveTo>
                <a:lnTo>
                  <a:pt x="48005" y="401204"/>
                </a:lnTo>
                <a:lnTo>
                  <a:pt x="44957" y="386726"/>
                </a:lnTo>
                <a:lnTo>
                  <a:pt x="41909" y="373010"/>
                </a:lnTo>
                <a:lnTo>
                  <a:pt x="39623" y="358532"/>
                </a:lnTo>
                <a:lnTo>
                  <a:pt x="38861" y="343292"/>
                </a:lnTo>
                <a:lnTo>
                  <a:pt x="38861" y="344816"/>
                </a:lnTo>
                <a:lnTo>
                  <a:pt x="38861" y="427692"/>
                </a:lnTo>
                <a:lnTo>
                  <a:pt x="54863" y="421778"/>
                </a:lnTo>
                <a:close/>
              </a:path>
              <a:path w="731520" h="658495">
                <a:moveTo>
                  <a:pt x="134111" y="123836"/>
                </a:moveTo>
                <a:lnTo>
                  <a:pt x="134111" y="123074"/>
                </a:lnTo>
                <a:lnTo>
                  <a:pt x="109727" y="94118"/>
                </a:lnTo>
                <a:lnTo>
                  <a:pt x="68094" y="137899"/>
                </a:lnTo>
                <a:lnTo>
                  <a:pt x="36575" y="186320"/>
                </a:lnTo>
                <a:lnTo>
                  <a:pt x="35051" y="189368"/>
                </a:lnTo>
                <a:lnTo>
                  <a:pt x="68579" y="206894"/>
                </a:lnTo>
                <a:lnTo>
                  <a:pt x="70103" y="203084"/>
                </a:lnTo>
                <a:lnTo>
                  <a:pt x="85343" y="178700"/>
                </a:lnTo>
                <a:lnTo>
                  <a:pt x="93725" y="166508"/>
                </a:lnTo>
                <a:lnTo>
                  <a:pt x="102869" y="155078"/>
                </a:lnTo>
                <a:lnTo>
                  <a:pt x="112775" y="144410"/>
                </a:lnTo>
                <a:lnTo>
                  <a:pt x="123443" y="133742"/>
                </a:lnTo>
                <a:lnTo>
                  <a:pt x="134111" y="123836"/>
                </a:lnTo>
                <a:close/>
              </a:path>
              <a:path w="731520" h="658495">
                <a:moveTo>
                  <a:pt x="259841" y="53732"/>
                </a:moveTo>
                <a:lnTo>
                  <a:pt x="248411" y="17156"/>
                </a:lnTo>
                <a:lnTo>
                  <a:pt x="240791" y="19442"/>
                </a:lnTo>
                <a:lnTo>
                  <a:pt x="215798" y="28905"/>
                </a:lnTo>
                <a:lnTo>
                  <a:pt x="192705" y="39020"/>
                </a:lnTo>
                <a:lnTo>
                  <a:pt x="170413" y="50776"/>
                </a:lnTo>
                <a:lnTo>
                  <a:pt x="147827" y="65162"/>
                </a:lnTo>
                <a:lnTo>
                  <a:pt x="140969" y="69734"/>
                </a:lnTo>
                <a:lnTo>
                  <a:pt x="163067" y="100976"/>
                </a:lnTo>
                <a:lnTo>
                  <a:pt x="169163" y="96404"/>
                </a:lnTo>
                <a:lnTo>
                  <a:pt x="188559" y="84397"/>
                </a:lnTo>
                <a:lnTo>
                  <a:pt x="209783" y="73291"/>
                </a:lnTo>
                <a:lnTo>
                  <a:pt x="231652" y="63455"/>
                </a:lnTo>
                <a:lnTo>
                  <a:pt x="252983" y="55256"/>
                </a:lnTo>
                <a:lnTo>
                  <a:pt x="259841" y="53732"/>
                </a:lnTo>
                <a:close/>
              </a:path>
              <a:path w="731520" h="658495">
                <a:moveTo>
                  <a:pt x="406907" y="1916"/>
                </a:moveTo>
                <a:lnTo>
                  <a:pt x="403097" y="1154"/>
                </a:lnTo>
                <a:lnTo>
                  <a:pt x="375389" y="0"/>
                </a:lnTo>
                <a:lnTo>
                  <a:pt x="347643" y="139"/>
                </a:lnTo>
                <a:lnTo>
                  <a:pt x="320001" y="2120"/>
                </a:lnTo>
                <a:lnTo>
                  <a:pt x="292607" y="6488"/>
                </a:lnTo>
                <a:lnTo>
                  <a:pt x="287273" y="7250"/>
                </a:lnTo>
                <a:lnTo>
                  <a:pt x="294893" y="44588"/>
                </a:lnTo>
                <a:lnTo>
                  <a:pt x="325631" y="40199"/>
                </a:lnTo>
                <a:lnTo>
                  <a:pt x="350000" y="38306"/>
                </a:lnTo>
                <a:lnTo>
                  <a:pt x="374439" y="38030"/>
                </a:lnTo>
                <a:lnTo>
                  <a:pt x="400049" y="39254"/>
                </a:lnTo>
                <a:lnTo>
                  <a:pt x="403097" y="40016"/>
                </a:lnTo>
                <a:lnTo>
                  <a:pt x="406907" y="1916"/>
                </a:lnTo>
                <a:close/>
              </a:path>
              <a:path w="731520" h="658495">
                <a:moveTo>
                  <a:pt x="558545" y="49160"/>
                </a:moveTo>
                <a:lnTo>
                  <a:pt x="506763" y="25109"/>
                </a:lnTo>
                <a:lnTo>
                  <a:pt x="456437" y="9536"/>
                </a:lnTo>
                <a:lnTo>
                  <a:pt x="446531" y="8012"/>
                </a:lnTo>
                <a:lnTo>
                  <a:pt x="438911" y="45350"/>
                </a:lnTo>
                <a:lnTo>
                  <a:pt x="448817" y="46874"/>
                </a:lnTo>
                <a:lnTo>
                  <a:pt x="471587" y="53388"/>
                </a:lnTo>
                <a:lnTo>
                  <a:pt x="493947" y="61180"/>
                </a:lnTo>
                <a:lnTo>
                  <a:pt x="515840" y="70202"/>
                </a:lnTo>
                <a:lnTo>
                  <a:pt x="537209" y="80402"/>
                </a:lnTo>
                <a:lnTo>
                  <a:pt x="540257" y="81926"/>
                </a:lnTo>
                <a:lnTo>
                  <a:pt x="558545" y="49160"/>
                </a:lnTo>
                <a:close/>
              </a:path>
              <a:path w="731520" h="658495">
                <a:moveTo>
                  <a:pt x="677417" y="155840"/>
                </a:moveTo>
                <a:lnTo>
                  <a:pt x="652802" y="124185"/>
                </a:lnTo>
                <a:lnTo>
                  <a:pt x="617792" y="89489"/>
                </a:lnTo>
                <a:lnTo>
                  <a:pt x="597407" y="74306"/>
                </a:lnTo>
                <a:lnTo>
                  <a:pt x="592835" y="70496"/>
                </a:lnTo>
                <a:lnTo>
                  <a:pt x="570737" y="101738"/>
                </a:lnTo>
                <a:lnTo>
                  <a:pt x="576071" y="105548"/>
                </a:lnTo>
                <a:lnTo>
                  <a:pt x="593307" y="119278"/>
                </a:lnTo>
                <a:lnTo>
                  <a:pt x="609523" y="134170"/>
                </a:lnTo>
                <a:lnTo>
                  <a:pt x="624635" y="150182"/>
                </a:lnTo>
                <a:lnTo>
                  <a:pt x="638555" y="167270"/>
                </a:lnTo>
                <a:lnTo>
                  <a:pt x="646175" y="177938"/>
                </a:lnTo>
                <a:lnTo>
                  <a:pt x="677417" y="155840"/>
                </a:lnTo>
                <a:close/>
              </a:path>
              <a:path w="731520" h="658495">
                <a:moveTo>
                  <a:pt x="731519" y="306716"/>
                </a:moveTo>
                <a:lnTo>
                  <a:pt x="720404" y="246051"/>
                </a:lnTo>
                <a:lnTo>
                  <a:pt x="702563" y="200036"/>
                </a:lnTo>
                <a:lnTo>
                  <a:pt x="697991" y="190892"/>
                </a:lnTo>
                <a:lnTo>
                  <a:pt x="664463" y="208418"/>
                </a:lnTo>
                <a:lnTo>
                  <a:pt x="669035" y="216800"/>
                </a:lnTo>
                <a:lnTo>
                  <a:pt x="677654" y="238130"/>
                </a:lnTo>
                <a:lnTo>
                  <a:pt x="684004" y="257381"/>
                </a:lnTo>
                <a:lnTo>
                  <a:pt x="688775" y="277106"/>
                </a:lnTo>
                <a:lnTo>
                  <a:pt x="692657" y="299858"/>
                </a:lnTo>
                <a:lnTo>
                  <a:pt x="693419" y="310526"/>
                </a:lnTo>
                <a:lnTo>
                  <a:pt x="731519" y="306716"/>
                </a:lnTo>
                <a:close/>
              </a:path>
              <a:path w="731520" h="658495">
                <a:moveTo>
                  <a:pt x="731519" y="348626"/>
                </a:moveTo>
                <a:lnTo>
                  <a:pt x="693419" y="344816"/>
                </a:lnTo>
                <a:lnTo>
                  <a:pt x="691895" y="359294"/>
                </a:lnTo>
                <a:lnTo>
                  <a:pt x="689262" y="379271"/>
                </a:lnTo>
                <a:lnTo>
                  <a:pt x="683656" y="401723"/>
                </a:lnTo>
                <a:lnTo>
                  <a:pt x="676265" y="423725"/>
                </a:lnTo>
                <a:lnTo>
                  <a:pt x="668273" y="442352"/>
                </a:lnTo>
                <a:lnTo>
                  <a:pt x="665225" y="447686"/>
                </a:lnTo>
                <a:lnTo>
                  <a:pt x="699515" y="465212"/>
                </a:lnTo>
                <a:lnTo>
                  <a:pt x="720642" y="411162"/>
                </a:lnTo>
                <a:lnTo>
                  <a:pt x="729995" y="362342"/>
                </a:lnTo>
                <a:lnTo>
                  <a:pt x="731519" y="348626"/>
                </a:lnTo>
                <a:close/>
              </a:path>
              <a:path w="731520" h="658495">
                <a:moveTo>
                  <a:pt x="679703" y="499502"/>
                </a:moveTo>
                <a:lnTo>
                  <a:pt x="647699" y="478928"/>
                </a:lnTo>
                <a:lnTo>
                  <a:pt x="646937" y="479690"/>
                </a:lnTo>
                <a:lnTo>
                  <a:pt x="632022" y="500099"/>
                </a:lnTo>
                <a:lnTo>
                  <a:pt x="614214" y="519480"/>
                </a:lnTo>
                <a:lnTo>
                  <a:pt x="594861" y="537445"/>
                </a:lnTo>
                <a:lnTo>
                  <a:pt x="575309" y="553604"/>
                </a:lnTo>
                <a:lnTo>
                  <a:pt x="573023" y="555128"/>
                </a:lnTo>
                <a:lnTo>
                  <a:pt x="595121" y="586370"/>
                </a:lnTo>
                <a:lnTo>
                  <a:pt x="642199" y="545684"/>
                </a:lnTo>
                <a:lnTo>
                  <a:pt x="678941" y="500264"/>
                </a:lnTo>
                <a:lnTo>
                  <a:pt x="679703" y="499502"/>
                </a:lnTo>
                <a:close/>
              </a:path>
              <a:path w="731520" h="658495">
                <a:moveTo>
                  <a:pt x="561593" y="607706"/>
                </a:moveTo>
                <a:lnTo>
                  <a:pt x="542543" y="574940"/>
                </a:lnTo>
                <a:lnTo>
                  <a:pt x="536447" y="577988"/>
                </a:lnTo>
                <a:lnTo>
                  <a:pt x="515209" y="588525"/>
                </a:lnTo>
                <a:lnTo>
                  <a:pt x="493361" y="597728"/>
                </a:lnTo>
                <a:lnTo>
                  <a:pt x="470959" y="605443"/>
                </a:lnTo>
                <a:lnTo>
                  <a:pt x="448055" y="611516"/>
                </a:lnTo>
                <a:lnTo>
                  <a:pt x="441959" y="612278"/>
                </a:lnTo>
                <a:lnTo>
                  <a:pt x="449579" y="649616"/>
                </a:lnTo>
                <a:lnTo>
                  <a:pt x="507730" y="633018"/>
                </a:lnTo>
                <a:lnTo>
                  <a:pt x="555497" y="610754"/>
                </a:lnTo>
                <a:lnTo>
                  <a:pt x="561593" y="607706"/>
                </a:lnTo>
                <a:close/>
              </a:path>
              <a:path w="731520" h="658495">
                <a:moveTo>
                  <a:pt x="409955" y="656474"/>
                </a:moveTo>
                <a:lnTo>
                  <a:pt x="405383" y="618374"/>
                </a:lnTo>
                <a:lnTo>
                  <a:pt x="399287" y="619136"/>
                </a:lnTo>
                <a:lnTo>
                  <a:pt x="373677" y="620359"/>
                </a:lnTo>
                <a:lnTo>
                  <a:pt x="349238" y="620084"/>
                </a:lnTo>
                <a:lnTo>
                  <a:pt x="324869" y="618191"/>
                </a:lnTo>
                <a:lnTo>
                  <a:pt x="299465" y="614564"/>
                </a:lnTo>
                <a:lnTo>
                  <a:pt x="297941" y="613802"/>
                </a:lnTo>
                <a:lnTo>
                  <a:pt x="290321" y="651140"/>
                </a:lnTo>
                <a:lnTo>
                  <a:pt x="293369" y="651902"/>
                </a:lnTo>
                <a:lnTo>
                  <a:pt x="320303" y="656163"/>
                </a:lnTo>
                <a:lnTo>
                  <a:pt x="348434" y="658312"/>
                </a:lnTo>
                <a:lnTo>
                  <a:pt x="376655" y="658399"/>
                </a:lnTo>
                <a:lnTo>
                  <a:pt x="403859" y="656474"/>
                </a:lnTo>
                <a:lnTo>
                  <a:pt x="409955" y="656474"/>
                </a:lnTo>
                <a:close/>
              </a:path>
              <a:path w="731520" h="658495">
                <a:moveTo>
                  <a:pt x="262889" y="605420"/>
                </a:moveTo>
                <a:lnTo>
                  <a:pt x="209197" y="584970"/>
                </a:lnTo>
                <a:lnTo>
                  <a:pt x="169163" y="561986"/>
                </a:lnTo>
                <a:lnTo>
                  <a:pt x="165353" y="558938"/>
                </a:lnTo>
                <a:lnTo>
                  <a:pt x="143255" y="590180"/>
                </a:lnTo>
                <a:lnTo>
                  <a:pt x="193547" y="619622"/>
                </a:lnTo>
                <a:lnTo>
                  <a:pt x="241553" y="638948"/>
                </a:lnTo>
                <a:lnTo>
                  <a:pt x="251459" y="641996"/>
                </a:lnTo>
                <a:lnTo>
                  <a:pt x="262889" y="605420"/>
                </a:lnTo>
                <a:close/>
              </a:path>
              <a:path w="731520" h="658495">
                <a:moveTo>
                  <a:pt x="136397" y="536840"/>
                </a:moveTo>
                <a:lnTo>
                  <a:pt x="133349" y="533792"/>
                </a:lnTo>
                <a:lnTo>
                  <a:pt x="117679" y="518969"/>
                </a:lnTo>
                <a:lnTo>
                  <a:pt x="102617" y="502374"/>
                </a:lnTo>
                <a:lnTo>
                  <a:pt x="88824" y="484723"/>
                </a:lnTo>
                <a:lnTo>
                  <a:pt x="76961" y="466736"/>
                </a:lnTo>
                <a:lnTo>
                  <a:pt x="70103" y="454544"/>
                </a:lnTo>
                <a:lnTo>
                  <a:pt x="35813" y="471308"/>
                </a:lnTo>
                <a:lnTo>
                  <a:pt x="68375" y="521033"/>
                </a:lnTo>
                <a:lnTo>
                  <a:pt x="108203" y="562748"/>
                </a:lnTo>
                <a:lnTo>
                  <a:pt x="112013" y="565796"/>
                </a:lnTo>
                <a:lnTo>
                  <a:pt x="136397" y="5368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7225611" y="3774886"/>
            <a:ext cx="1087615" cy="95694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Intersection:  </a:t>
            </a:r>
            <a:r>
              <a:rPr sz="154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most votes 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for center  occur</a:t>
            </a:r>
            <a:r>
              <a:rPr sz="1540" spc="-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here.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6563" y="312043"/>
            <a:ext cx="6472573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 for</a:t>
            </a:r>
            <a:r>
              <a:rPr sz="3760" spc="20" dirty="0"/>
              <a:t> </a:t>
            </a:r>
            <a:r>
              <a:rPr sz="3760" spc="-5" dirty="0"/>
              <a:t>circles</a:t>
            </a:r>
            <a:endParaRPr sz="376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7345" y="3186137"/>
            <a:ext cx="2548978" cy="20943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 txBox="1"/>
          <p:nvPr/>
        </p:nvSpPr>
        <p:spPr>
          <a:xfrm>
            <a:off x="5747150" y="5383665"/>
            <a:ext cx="117395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Hough</a:t>
            </a:r>
            <a:r>
              <a:rPr sz="154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67927" y="5396039"/>
            <a:ext cx="114191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Image</a:t>
            </a:r>
            <a:r>
              <a:rPr sz="154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00594" y="3340709"/>
            <a:ext cx="2541207" cy="1694138"/>
          </a:xfrm>
          <a:custGeom>
            <a:avLst/>
            <a:gdLst/>
            <a:ahLst/>
            <a:cxnLst/>
            <a:rect l="l" t="t" r="r" b="b"/>
            <a:pathLst>
              <a:path w="2971800" h="1981200">
                <a:moveTo>
                  <a:pt x="0" y="0"/>
                </a:moveTo>
                <a:lnTo>
                  <a:pt x="0" y="1981200"/>
                </a:lnTo>
                <a:lnTo>
                  <a:pt x="2971799" y="1981200"/>
                </a:lnTo>
                <a:lnTo>
                  <a:pt x="2971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/>
          <p:nvPr/>
        </p:nvSpPr>
        <p:spPr>
          <a:xfrm>
            <a:off x="3920527" y="4155198"/>
            <a:ext cx="1303183" cy="65159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60753" y="42672"/>
                </a:moveTo>
                <a:lnTo>
                  <a:pt x="1460753" y="33527"/>
                </a:lnTo>
                <a:lnTo>
                  <a:pt x="0" y="33528"/>
                </a:lnTo>
                <a:lnTo>
                  <a:pt x="0" y="42672"/>
                </a:lnTo>
                <a:lnTo>
                  <a:pt x="1460753" y="42672"/>
                </a:lnTo>
                <a:close/>
              </a:path>
              <a:path w="1524000" h="76200">
                <a:moveTo>
                  <a:pt x="1524000" y="38100"/>
                </a:moveTo>
                <a:lnTo>
                  <a:pt x="1447800" y="0"/>
                </a:lnTo>
                <a:lnTo>
                  <a:pt x="1447800" y="33527"/>
                </a:lnTo>
                <a:lnTo>
                  <a:pt x="1460753" y="33527"/>
                </a:lnTo>
                <a:lnTo>
                  <a:pt x="1460753" y="69723"/>
                </a:lnTo>
                <a:lnTo>
                  <a:pt x="1524000" y="38100"/>
                </a:lnTo>
                <a:close/>
              </a:path>
              <a:path w="1524000" h="76200">
                <a:moveTo>
                  <a:pt x="1460753" y="69723"/>
                </a:moveTo>
                <a:lnTo>
                  <a:pt x="1460753" y="42672"/>
                </a:lnTo>
                <a:lnTo>
                  <a:pt x="1447800" y="42672"/>
                </a:lnTo>
                <a:lnTo>
                  <a:pt x="1447800" y="76200"/>
                </a:lnTo>
                <a:lnTo>
                  <a:pt x="14607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2808912" y="4705166"/>
            <a:ext cx="138788" cy="137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5821220" y="4725992"/>
            <a:ext cx="2123645" cy="85793"/>
          </a:xfrm>
          <a:custGeom>
            <a:avLst/>
            <a:gdLst/>
            <a:ahLst/>
            <a:cxnLst/>
            <a:rect l="l" t="t" r="r" b="b"/>
            <a:pathLst>
              <a:path w="2483484" h="100329">
                <a:moveTo>
                  <a:pt x="2464584" y="50291"/>
                </a:moveTo>
                <a:lnTo>
                  <a:pt x="2456701" y="45719"/>
                </a:lnTo>
                <a:lnTo>
                  <a:pt x="0" y="45719"/>
                </a:lnTo>
                <a:lnTo>
                  <a:pt x="0" y="54864"/>
                </a:lnTo>
                <a:lnTo>
                  <a:pt x="2456701" y="54863"/>
                </a:lnTo>
                <a:lnTo>
                  <a:pt x="2464584" y="50291"/>
                </a:lnTo>
                <a:close/>
              </a:path>
              <a:path w="2483484" h="100329">
                <a:moveTo>
                  <a:pt x="2483345" y="50291"/>
                </a:moveTo>
                <a:lnTo>
                  <a:pt x="2399538" y="1524"/>
                </a:lnTo>
                <a:lnTo>
                  <a:pt x="2397252" y="0"/>
                </a:lnTo>
                <a:lnTo>
                  <a:pt x="2394953" y="762"/>
                </a:lnTo>
                <a:lnTo>
                  <a:pt x="2391905" y="5334"/>
                </a:lnTo>
                <a:lnTo>
                  <a:pt x="2392680" y="8381"/>
                </a:lnTo>
                <a:lnTo>
                  <a:pt x="2394953" y="9905"/>
                </a:lnTo>
                <a:lnTo>
                  <a:pt x="2456700" y="45719"/>
                </a:lnTo>
                <a:lnTo>
                  <a:pt x="2473452" y="45719"/>
                </a:lnTo>
                <a:lnTo>
                  <a:pt x="2473452" y="56048"/>
                </a:lnTo>
                <a:lnTo>
                  <a:pt x="2483345" y="50291"/>
                </a:lnTo>
                <a:close/>
              </a:path>
              <a:path w="2483484" h="100329">
                <a:moveTo>
                  <a:pt x="2473452" y="56048"/>
                </a:moveTo>
                <a:lnTo>
                  <a:pt x="2473452" y="54864"/>
                </a:lnTo>
                <a:lnTo>
                  <a:pt x="2456700" y="54864"/>
                </a:lnTo>
                <a:lnTo>
                  <a:pt x="2394953" y="90677"/>
                </a:lnTo>
                <a:lnTo>
                  <a:pt x="2392680" y="92201"/>
                </a:lnTo>
                <a:lnTo>
                  <a:pt x="2391905" y="94487"/>
                </a:lnTo>
                <a:lnTo>
                  <a:pt x="2394953" y="99060"/>
                </a:lnTo>
                <a:lnTo>
                  <a:pt x="2397252" y="99822"/>
                </a:lnTo>
                <a:lnTo>
                  <a:pt x="2399538" y="99060"/>
                </a:lnTo>
                <a:lnTo>
                  <a:pt x="2473452" y="56048"/>
                </a:lnTo>
                <a:close/>
              </a:path>
              <a:path w="2483484" h="100329">
                <a:moveTo>
                  <a:pt x="2471153" y="54864"/>
                </a:moveTo>
                <a:lnTo>
                  <a:pt x="2471153" y="54101"/>
                </a:lnTo>
                <a:lnTo>
                  <a:pt x="2464584" y="50291"/>
                </a:lnTo>
                <a:lnTo>
                  <a:pt x="2456700" y="54864"/>
                </a:lnTo>
                <a:lnTo>
                  <a:pt x="2471153" y="54864"/>
                </a:lnTo>
                <a:close/>
              </a:path>
              <a:path w="2483484" h="100329">
                <a:moveTo>
                  <a:pt x="2473452" y="54864"/>
                </a:moveTo>
                <a:lnTo>
                  <a:pt x="2473452" y="45719"/>
                </a:lnTo>
                <a:lnTo>
                  <a:pt x="2456701" y="45719"/>
                </a:lnTo>
                <a:lnTo>
                  <a:pt x="2464584" y="50291"/>
                </a:lnTo>
                <a:lnTo>
                  <a:pt x="2471153" y="46481"/>
                </a:lnTo>
                <a:lnTo>
                  <a:pt x="2471153" y="54864"/>
                </a:lnTo>
                <a:lnTo>
                  <a:pt x="2473452" y="54864"/>
                </a:lnTo>
                <a:close/>
              </a:path>
              <a:path w="2483484" h="100329">
                <a:moveTo>
                  <a:pt x="2471153" y="54101"/>
                </a:moveTo>
                <a:lnTo>
                  <a:pt x="2471153" y="46481"/>
                </a:lnTo>
                <a:lnTo>
                  <a:pt x="2464584" y="50291"/>
                </a:lnTo>
                <a:lnTo>
                  <a:pt x="2471153" y="54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5779508" y="3021430"/>
            <a:ext cx="85793" cy="1748437"/>
          </a:xfrm>
          <a:custGeom>
            <a:avLst/>
            <a:gdLst/>
            <a:ahLst/>
            <a:cxnLst/>
            <a:rect l="l" t="t" r="r" b="b"/>
            <a:pathLst>
              <a:path w="100329" h="2044700">
                <a:moveTo>
                  <a:pt x="99821" y="85344"/>
                </a:moveTo>
                <a:lnTo>
                  <a:pt x="98297" y="83058"/>
                </a:lnTo>
                <a:lnTo>
                  <a:pt x="49529" y="0"/>
                </a:lnTo>
                <a:lnTo>
                  <a:pt x="761" y="83058"/>
                </a:lnTo>
                <a:lnTo>
                  <a:pt x="0" y="85344"/>
                </a:lnTo>
                <a:lnTo>
                  <a:pt x="761" y="88392"/>
                </a:lnTo>
                <a:lnTo>
                  <a:pt x="3047" y="89154"/>
                </a:lnTo>
                <a:lnTo>
                  <a:pt x="5333" y="90678"/>
                </a:lnTo>
                <a:lnTo>
                  <a:pt x="7619" y="89916"/>
                </a:lnTo>
                <a:lnTo>
                  <a:pt x="9143" y="87630"/>
                </a:lnTo>
                <a:lnTo>
                  <a:pt x="44944" y="26950"/>
                </a:lnTo>
                <a:lnTo>
                  <a:pt x="44957" y="9144"/>
                </a:lnTo>
                <a:lnTo>
                  <a:pt x="54101" y="9144"/>
                </a:lnTo>
                <a:lnTo>
                  <a:pt x="54101" y="25881"/>
                </a:lnTo>
                <a:lnTo>
                  <a:pt x="89915" y="87630"/>
                </a:lnTo>
                <a:lnTo>
                  <a:pt x="91439" y="89916"/>
                </a:lnTo>
                <a:lnTo>
                  <a:pt x="94487" y="90678"/>
                </a:lnTo>
                <a:lnTo>
                  <a:pt x="96773" y="89154"/>
                </a:lnTo>
                <a:lnTo>
                  <a:pt x="99059" y="88392"/>
                </a:lnTo>
                <a:lnTo>
                  <a:pt x="99821" y="85344"/>
                </a:lnTo>
                <a:close/>
              </a:path>
              <a:path w="100329" h="2044700">
                <a:moveTo>
                  <a:pt x="54089" y="25860"/>
                </a:moveTo>
                <a:lnTo>
                  <a:pt x="49875" y="18594"/>
                </a:lnTo>
                <a:lnTo>
                  <a:pt x="44944" y="26950"/>
                </a:lnTo>
                <a:lnTo>
                  <a:pt x="43433" y="2044446"/>
                </a:lnTo>
                <a:lnTo>
                  <a:pt x="52577" y="2044446"/>
                </a:lnTo>
                <a:lnTo>
                  <a:pt x="54089" y="25860"/>
                </a:lnTo>
                <a:close/>
              </a:path>
              <a:path w="100329" h="2044700">
                <a:moveTo>
                  <a:pt x="54101" y="9144"/>
                </a:moveTo>
                <a:lnTo>
                  <a:pt x="44957" y="9144"/>
                </a:lnTo>
                <a:lnTo>
                  <a:pt x="44944" y="26950"/>
                </a:lnTo>
                <a:lnTo>
                  <a:pt x="45719" y="25636"/>
                </a:lnTo>
                <a:lnTo>
                  <a:pt x="45719" y="11430"/>
                </a:lnTo>
                <a:lnTo>
                  <a:pt x="54100" y="11430"/>
                </a:lnTo>
                <a:lnTo>
                  <a:pt x="54101" y="9144"/>
                </a:lnTo>
                <a:close/>
              </a:path>
              <a:path w="100329" h="2044700">
                <a:moveTo>
                  <a:pt x="54100" y="11430"/>
                </a:moveTo>
                <a:lnTo>
                  <a:pt x="45719" y="11430"/>
                </a:lnTo>
                <a:lnTo>
                  <a:pt x="49875" y="18594"/>
                </a:lnTo>
                <a:lnTo>
                  <a:pt x="54100" y="11430"/>
                </a:lnTo>
                <a:close/>
              </a:path>
              <a:path w="100329" h="2044700">
                <a:moveTo>
                  <a:pt x="49875" y="18594"/>
                </a:moveTo>
                <a:lnTo>
                  <a:pt x="45719" y="11430"/>
                </a:lnTo>
                <a:lnTo>
                  <a:pt x="45719" y="25636"/>
                </a:lnTo>
                <a:lnTo>
                  <a:pt x="49875" y="18594"/>
                </a:lnTo>
                <a:close/>
              </a:path>
              <a:path w="100329" h="2044700">
                <a:moveTo>
                  <a:pt x="54100" y="11432"/>
                </a:moveTo>
                <a:lnTo>
                  <a:pt x="49875" y="18594"/>
                </a:lnTo>
                <a:lnTo>
                  <a:pt x="54089" y="25860"/>
                </a:lnTo>
                <a:lnTo>
                  <a:pt x="54100" y="11432"/>
                </a:lnTo>
                <a:close/>
              </a:path>
              <a:path w="100329" h="2044700">
                <a:moveTo>
                  <a:pt x="54101" y="11430"/>
                </a:moveTo>
                <a:lnTo>
                  <a:pt x="54101" y="9144"/>
                </a:lnTo>
                <a:lnTo>
                  <a:pt x="5410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/>
          <p:nvPr/>
        </p:nvSpPr>
        <p:spPr>
          <a:xfrm>
            <a:off x="4822330" y="4766391"/>
            <a:ext cx="1002365" cy="1032772"/>
          </a:xfrm>
          <a:custGeom>
            <a:avLst/>
            <a:gdLst/>
            <a:ahLst/>
            <a:cxnLst/>
            <a:rect l="l" t="t" r="r" b="b"/>
            <a:pathLst>
              <a:path w="1172209" h="1207770">
                <a:moveTo>
                  <a:pt x="32765" y="1114043"/>
                </a:moveTo>
                <a:lnTo>
                  <a:pt x="31241" y="1111757"/>
                </a:lnTo>
                <a:lnTo>
                  <a:pt x="28955" y="1110995"/>
                </a:lnTo>
                <a:lnTo>
                  <a:pt x="25907" y="1110233"/>
                </a:lnTo>
                <a:lnTo>
                  <a:pt x="23621" y="1111757"/>
                </a:lnTo>
                <a:lnTo>
                  <a:pt x="22859" y="1114043"/>
                </a:lnTo>
                <a:lnTo>
                  <a:pt x="0" y="1207769"/>
                </a:lnTo>
                <a:lnTo>
                  <a:pt x="3047" y="1206920"/>
                </a:lnTo>
                <a:lnTo>
                  <a:pt x="3047" y="1197863"/>
                </a:lnTo>
                <a:lnTo>
                  <a:pt x="14803" y="1185746"/>
                </a:lnTo>
                <a:lnTo>
                  <a:pt x="32003" y="1116329"/>
                </a:lnTo>
                <a:lnTo>
                  <a:pt x="32765" y="1114043"/>
                </a:lnTo>
                <a:close/>
              </a:path>
              <a:path w="1172209" h="1207770">
                <a:moveTo>
                  <a:pt x="14803" y="1185746"/>
                </a:moveTo>
                <a:lnTo>
                  <a:pt x="3047" y="1197863"/>
                </a:lnTo>
                <a:lnTo>
                  <a:pt x="5333" y="1200149"/>
                </a:lnTo>
                <a:lnTo>
                  <a:pt x="5333" y="1196339"/>
                </a:lnTo>
                <a:lnTo>
                  <a:pt x="12687" y="1194286"/>
                </a:lnTo>
                <a:lnTo>
                  <a:pt x="14803" y="1185746"/>
                </a:lnTo>
                <a:close/>
              </a:path>
              <a:path w="1172209" h="1207770">
                <a:moveTo>
                  <a:pt x="96773" y="1178813"/>
                </a:moveTo>
                <a:lnTo>
                  <a:pt x="96011" y="1175765"/>
                </a:lnTo>
                <a:lnTo>
                  <a:pt x="95249" y="1173479"/>
                </a:lnTo>
                <a:lnTo>
                  <a:pt x="92963" y="1171955"/>
                </a:lnTo>
                <a:lnTo>
                  <a:pt x="89915" y="1172717"/>
                </a:lnTo>
                <a:lnTo>
                  <a:pt x="22746" y="1191476"/>
                </a:lnTo>
                <a:lnTo>
                  <a:pt x="9905" y="1204721"/>
                </a:lnTo>
                <a:lnTo>
                  <a:pt x="3047" y="1197863"/>
                </a:lnTo>
                <a:lnTo>
                  <a:pt x="3047" y="1206920"/>
                </a:lnTo>
                <a:lnTo>
                  <a:pt x="92963" y="1181861"/>
                </a:lnTo>
                <a:lnTo>
                  <a:pt x="95249" y="1181099"/>
                </a:lnTo>
                <a:lnTo>
                  <a:pt x="96773" y="1178813"/>
                </a:lnTo>
                <a:close/>
              </a:path>
              <a:path w="1172209" h="1207770">
                <a:moveTo>
                  <a:pt x="12687" y="1194286"/>
                </a:moveTo>
                <a:lnTo>
                  <a:pt x="5333" y="1196339"/>
                </a:lnTo>
                <a:lnTo>
                  <a:pt x="10667" y="1202435"/>
                </a:lnTo>
                <a:lnTo>
                  <a:pt x="12687" y="1194286"/>
                </a:lnTo>
                <a:close/>
              </a:path>
              <a:path w="1172209" h="1207770">
                <a:moveTo>
                  <a:pt x="22746" y="1191476"/>
                </a:moveTo>
                <a:lnTo>
                  <a:pt x="12687" y="1194286"/>
                </a:lnTo>
                <a:lnTo>
                  <a:pt x="10667" y="1202435"/>
                </a:lnTo>
                <a:lnTo>
                  <a:pt x="5333" y="1196339"/>
                </a:lnTo>
                <a:lnTo>
                  <a:pt x="5333" y="1200149"/>
                </a:lnTo>
                <a:lnTo>
                  <a:pt x="9905" y="1204721"/>
                </a:lnTo>
                <a:lnTo>
                  <a:pt x="22746" y="1191476"/>
                </a:lnTo>
                <a:close/>
              </a:path>
              <a:path w="1172209" h="1207770">
                <a:moveTo>
                  <a:pt x="1171955" y="6095"/>
                </a:moveTo>
                <a:lnTo>
                  <a:pt x="1165097" y="0"/>
                </a:lnTo>
                <a:lnTo>
                  <a:pt x="14803" y="1185746"/>
                </a:lnTo>
                <a:lnTo>
                  <a:pt x="12687" y="1194286"/>
                </a:lnTo>
                <a:lnTo>
                  <a:pt x="22746" y="1191476"/>
                </a:lnTo>
                <a:lnTo>
                  <a:pt x="1171955" y="60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1" name="object 11"/>
          <p:cNvSpPr txBox="1"/>
          <p:nvPr/>
        </p:nvSpPr>
        <p:spPr>
          <a:xfrm>
            <a:off x="8073983" y="4570479"/>
            <a:ext cx="178645" cy="35306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b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0288" y="5070261"/>
            <a:ext cx="178645" cy="35306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a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191" y="1433663"/>
            <a:ext cx="6483335" cy="2108200"/>
          </a:xfrm>
          <a:prstGeom prst="rect">
            <a:avLst/>
          </a:prstGeom>
        </p:spPr>
        <p:txBody>
          <a:bodyPr vert="horz" wrap="square" lIns="0" tIns="88507" rIns="0" bIns="0" rtlCol="0">
            <a:spAutoFit/>
          </a:bodyPr>
          <a:lstStyle/>
          <a:p>
            <a:pPr marL="405765" indent="-342900">
              <a:lnSpc>
                <a:spcPct val="100000"/>
              </a:lnSpc>
              <a:spcBef>
                <a:spcPts val="815"/>
              </a:spcBef>
              <a:buChar char="•"/>
              <a:tabLst>
                <a:tab pos="405765" algn="l"/>
                <a:tab pos="4064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Circle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: center (</a:t>
            </a:r>
            <a:r>
              <a:rPr sz="2050" i="1" spc="-5" dirty="0">
                <a:latin typeface="Arial" panose="020B0604020202020204"/>
                <a:cs typeface="Arial" panose="020B0604020202020204"/>
              </a:rPr>
              <a:t>a, b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) and radius</a:t>
            </a:r>
            <a:r>
              <a:rPr sz="20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50" dirty="0">
                <a:latin typeface="Arial" panose="020B0604020202020204"/>
                <a:cs typeface="Arial" panose="020B0604020202020204"/>
              </a:rPr>
              <a:t>r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2475"/>
              </a:lnSpc>
              <a:spcBef>
                <a:spcPts val="810"/>
              </a:spcBef>
              <a:tabLst>
                <a:tab pos="436880" algn="l"/>
                <a:tab pos="1881505" algn="l"/>
              </a:tabLst>
            </a:pPr>
            <a:r>
              <a:rPr sz="2265" spc="1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i="1" spc="100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65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112" baseline="43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265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65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89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90" spc="73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265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65" i="1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90" baseline="43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990" baseline="43000">
              <a:latin typeface="Times New Roman" panose="02020603050405020304"/>
              <a:cs typeface="Times New Roman" panose="02020603050405020304"/>
            </a:endParaRPr>
          </a:p>
          <a:p>
            <a:pPr marL="2493010">
              <a:lnSpc>
                <a:spcPts val="1155"/>
              </a:lnSpc>
              <a:tabLst>
                <a:tab pos="3938270" algn="l"/>
              </a:tabLst>
            </a:pPr>
            <a:r>
              <a:rPr sz="1325" i="1" dirty="0">
                <a:latin typeface="Times New Roman" panose="02020603050405020304"/>
                <a:cs typeface="Times New Roman" panose="02020603050405020304"/>
              </a:rPr>
              <a:t>i	i</a:t>
            </a:r>
            <a:endParaRPr sz="1325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5">
              <a:latin typeface="Times New Roman" panose="02020603050405020304"/>
              <a:cs typeface="Times New Roman" panose="02020603050405020304"/>
            </a:endParaRPr>
          </a:p>
          <a:p>
            <a:pPr marL="405765" indent="-342900">
              <a:lnSpc>
                <a:spcPct val="100000"/>
              </a:lnSpc>
              <a:buChar char="•"/>
              <a:tabLst>
                <a:tab pos="405765" algn="l"/>
                <a:tab pos="4064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For an unknown radius r, unknown gradient</a:t>
            </a:r>
            <a:r>
              <a:rPr sz="20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direction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R="1777365" algn="r">
              <a:lnSpc>
                <a:spcPct val="100000"/>
              </a:lnSpc>
              <a:spcBef>
                <a:spcPts val="2285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r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33079" y="4035523"/>
            <a:ext cx="13086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?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75259" y="3650214"/>
            <a:ext cx="1270603" cy="1812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156422" y="304326"/>
            <a:ext cx="6570757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 for</a:t>
            </a:r>
            <a:r>
              <a:rPr sz="3760" spc="20" dirty="0"/>
              <a:t> </a:t>
            </a:r>
            <a:r>
              <a:rPr sz="3760" spc="-5" dirty="0"/>
              <a:t>circles</a:t>
            </a:r>
            <a:endParaRPr sz="376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3959" y="3182902"/>
            <a:ext cx="2048970" cy="23355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/>
          <p:nvPr/>
        </p:nvSpPr>
        <p:spPr>
          <a:xfrm>
            <a:off x="1697345" y="3186137"/>
            <a:ext cx="2548978" cy="209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 txBox="1"/>
          <p:nvPr/>
        </p:nvSpPr>
        <p:spPr>
          <a:xfrm>
            <a:off x="5747150" y="5384316"/>
            <a:ext cx="117395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Hough</a:t>
            </a:r>
            <a:r>
              <a:rPr sz="1540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7927" y="5396046"/>
            <a:ext cx="1141914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Image</a:t>
            </a:r>
            <a:r>
              <a:rPr sz="154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540" dirty="0">
                <a:latin typeface="Arial" panose="020B0604020202020204"/>
                <a:cs typeface="Arial" panose="020B0604020202020204"/>
              </a:rPr>
              <a:t>space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00594" y="3340709"/>
            <a:ext cx="2541207" cy="1694138"/>
          </a:xfrm>
          <a:custGeom>
            <a:avLst/>
            <a:gdLst/>
            <a:ahLst/>
            <a:cxnLst/>
            <a:rect l="l" t="t" r="r" b="b"/>
            <a:pathLst>
              <a:path w="2971800" h="1981200">
                <a:moveTo>
                  <a:pt x="0" y="0"/>
                </a:moveTo>
                <a:lnTo>
                  <a:pt x="0" y="1981200"/>
                </a:lnTo>
                <a:lnTo>
                  <a:pt x="2971799" y="1981200"/>
                </a:lnTo>
                <a:lnTo>
                  <a:pt x="29717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7" name="object 7"/>
          <p:cNvSpPr/>
          <p:nvPr/>
        </p:nvSpPr>
        <p:spPr>
          <a:xfrm>
            <a:off x="2808912" y="3597460"/>
            <a:ext cx="138788" cy="13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/>
          <p:nvPr/>
        </p:nvSpPr>
        <p:spPr>
          <a:xfrm>
            <a:off x="3920527" y="4155198"/>
            <a:ext cx="1303183" cy="65159"/>
          </a:xfrm>
          <a:custGeom>
            <a:avLst/>
            <a:gdLst/>
            <a:ahLst/>
            <a:cxnLst/>
            <a:rect l="l" t="t" r="r" b="b"/>
            <a:pathLst>
              <a:path w="1524000" h="76200">
                <a:moveTo>
                  <a:pt x="1460753" y="42672"/>
                </a:moveTo>
                <a:lnTo>
                  <a:pt x="1460753" y="33527"/>
                </a:lnTo>
                <a:lnTo>
                  <a:pt x="0" y="33528"/>
                </a:lnTo>
                <a:lnTo>
                  <a:pt x="0" y="42672"/>
                </a:lnTo>
                <a:lnTo>
                  <a:pt x="1460753" y="42672"/>
                </a:lnTo>
                <a:close/>
              </a:path>
              <a:path w="1524000" h="76200">
                <a:moveTo>
                  <a:pt x="1524000" y="38100"/>
                </a:moveTo>
                <a:lnTo>
                  <a:pt x="1447800" y="0"/>
                </a:lnTo>
                <a:lnTo>
                  <a:pt x="1447800" y="33527"/>
                </a:lnTo>
                <a:lnTo>
                  <a:pt x="1460753" y="33527"/>
                </a:lnTo>
                <a:lnTo>
                  <a:pt x="1460753" y="69723"/>
                </a:lnTo>
                <a:lnTo>
                  <a:pt x="1524000" y="38100"/>
                </a:lnTo>
                <a:close/>
              </a:path>
              <a:path w="1524000" h="76200">
                <a:moveTo>
                  <a:pt x="1460753" y="69723"/>
                </a:moveTo>
                <a:lnTo>
                  <a:pt x="1460753" y="42672"/>
                </a:lnTo>
                <a:lnTo>
                  <a:pt x="1447800" y="42672"/>
                </a:lnTo>
                <a:lnTo>
                  <a:pt x="1447800" y="76200"/>
                </a:lnTo>
                <a:lnTo>
                  <a:pt x="1460753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/>
          <p:nvPr/>
        </p:nvSpPr>
        <p:spPr>
          <a:xfrm>
            <a:off x="6195885" y="3791610"/>
            <a:ext cx="1507782" cy="1180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0" name="object 10"/>
          <p:cNvSpPr txBox="1"/>
          <p:nvPr/>
        </p:nvSpPr>
        <p:spPr>
          <a:xfrm>
            <a:off x="7855700" y="4508578"/>
            <a:ext cx="178645" cy="35306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b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07591" y="5070261"/>
            <a:ext cx="178645" cy="353060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a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191" y="1434900"/>
            <a:ext cx="6483335" cy="2107565"/>
          </a:xfrm>
          <a:prstGeom prst="rect">
            <a:avLst/>
          </a:prstGeom>
        </p:spPr>
        <p:txBody>
          <a:bodyPr vert="horz" wrap="square" lIns="0" tIns="87964" rIns="0" bIns="0" rtlCol="0">
            <a:spAutoFit/>
          </a:bodyPr>
          <a:lstStyle/>
          <a:p>
            <a:pPr marL="405765" indent="-342900">
              <a:lnSpc>
                <a:spcPct val="100000"/>
              </a:lnSpc>
              <a:spcBef>
                <a:spcPts val="810"/>
              </a:spcBef>
              <a:buChar char="•"/>
              <a:tabLst>
                <a:tab pos="405765" algn="l"/>
                <a:tab pos="406400" algn="l"/>
              </a:tabLst>
            </a:pPr>
            <a:r>
              <a:rPr sz="205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Circle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: center (</a:t>
            </a:r>
            <a:r>
              <a:rPr sz="2050" i="1" spc="-5" dirty="0">
                <a:latin typeface="Arial" panose="020B0604020202020204"/>
                <a:cs typeface="Arial" panose="020B0604020202020204"/>
              </a:rPr>
              <a:t>a, b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) and radius</a:t>
            </a:r>
            <a:r>
              <a:rPr sz="2050" spc="50" dirty="0">
                <a:latin typeface="Arial" panose="020B0604020202020204"/>
                <a:cs typeface="Arial" panose="020B0604020202020204"/>
              </a:rPr>
              <a:t> </a:t>
            </a:r>
            <a:r>
              <a:rPr sz="2050" i="1" dirty="0">
                <a:latin typeface="Arial" panose="020B0604020202020204"/>
                <a:cs typeface="Arial" panose="020B0604020202020204"/>
              </a:rPr>
              <a:t>r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2475"/>
              </a:lnSpc>
              <a:spcBef>
                <a:spcPts val="805"/>
              </a:spcBef>
              <a:tabLst>
                <a:tab pos="436880" algn="l"/>
                <a:tab pos="1881505" algn="l"/>
              </a:tabLst>
            </a:pPr>
            <a:r>
              <a:rPr sz="2265" spc="1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i="1" spc="100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7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65" spc="7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112" baseline="43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</a:t>
            </a:r>
            <a:r>
              <a:rPr sz="2265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65" spc="-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</a:t>
            </a:r>
            <a:r>
              <a:rPr sz="2265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6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65" spc="6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1990" spc="89" baseline="4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1990" spc="735" baseline="4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265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65" i="1" spc="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265" i="1" spc="-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90" baseline="43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990" baseline="43000">
              <a:latin typeface="Times New Roman" panose="02020603050405020304"/>
              <a:cs typeface="Times New Roman" panose="02020603050405020304"/>
            </a:endParaRPr>
          </a:p>
          <a:p>
            <a:pPr marL="2493010">
              <a:lnSpc>
                <a:spcPts val="1155"/>
              </a:lnSpc>
              <a:tabLst>
                <a:tab pos="3938270" algn="l"/>
              </a:tabLst>
            </a:pPr>
            <a:r>
              <a:rPr sz="1325" i="1" dirty="0">
                <a:latin typeface="Times New Roman" panose="02020603050405020304"/>
                <a:cs typeface="Times New Roman" panose="02020603050405020304"/>
              </a:rPr>
              <a:t>i	i</a:t>
            </a:r>
            <a:endParaRPr sz="1325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5">
              <a:latin typeface="Times New Roman" panose="02020603050405020304"/>
              <a:cs typeface="Times New Roman" panose="02020603050405020304"/>
            </a:endParaRPr>
          </a:p>
          <a:p>
            <a:pPr marL="405765" indent="-342900">
              <a:lnSpc>
                <a:spcPct val="100000"/>
              </a:lnSpc>
              <a:buChar char="•"/>
              <a:tabLst>
                <a:tab pos="405765" algn="l"/>
                <a:tab pos="406400" algn="l"/>
              </a:tabLst>
            </a:pPr>
            <a:r>
              <a:rPr sz="2050" spc="-5" dirty="0">
                <a:latin typeface="Arial" panose="020B0604020202020204"/>
                <a:cs typeface="Arial" panose="020B0604020202020204"/>
              </a:rPr>
              <a:t>For an unknown radius r, unknown gradient</a:t>
            </a:r>
            <a:r>
              <a:rPr sz="2050" spc="4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direction</a:t>
            </a:r>
            <a:endParaRPr sz="2050">
              <a:latin typeface="Arial" panose="020B0604020202020204"/>
              <a:cs typeface="Arial" panose="020B0604020202020204"/>
            </a:endParaRPr>
          </a:p>
          <a:p>
            <a:pPr marR="1594485" algn="r">
              <a:lnSpc>
                <a:spcPct val="100000"/>
              </a:lnSpc>
              <a:spcBef>
                <a:spcPts val="2290"/>
              </a:spcBef>
            </a:pPr>
            <a:r>
              <a:rPr sz="2225" i="1" spc="-5" dirty="0">
                <a:latin typeface="Arial" panose="020B0604020202020204"/>
                <a:cs typeface="Arial" panose="020B0604020202020204"/>
              </a:rPr>
              <a:t>r</a:t>
            </a:r>
            <a:endParaRPr sz="2225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54152" y="285254"/>
            <a:ext cx="6635411" cy="601861"/>
          </a:xfrm>
          <a:prstGeom prst="rect">
            <a:avLst/>
          </a:prstGeom>
        </p:spPr>
        <p:txBody>
          <a:bodyPr vert="horz" wrap="square" lIns="0" tIns="1031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60" spc="-5" dirty="0"/>
              <a:t>Hough transform for</a:t>
            </a:r>
            <a:r>
              <a:rPr sz="3760" spc="20" dirty="0"/>
              <a:t> </a:t>
            </a:r>
            <a:r>
              <a:rPr sz="3760" spc="-5" dirty="0"/>
              <a:t>circles</a:t>
            </a:r>
            <a:endParaRPr sz="3760" dirty="0"/>
          </a:p>
        </p:txBody>
      </p:sp>
      <p:sp>
        <p:nvSpPr>
          <p:cNvPr id="14" name="object 14"/>
          <p:cNvSpPr/>
          <p:nvPr/>
        </p:nvSpPr>
        <p:spPr>
          <a:xfrm>
            <a:off x="2275259" y="3650214"/>
            <a:ext cx="1270603" cy="18120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15" name="object 15"/>
          <p:cNvSpPr txBox="1"/>
          <p:nvPr/>
        </p:nvSpPr>
        <p:spPr>
          <a:xfrm>
            <a:off x="2033079" y="4036175"/>
            <a:ext cx="130861" cy="24701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40" dirty="0">
                <a:latin typeface="Arial" panose="020B0604020202020204"/>
                <a:cs typeface="Arial" panose="020B0604020202020204"/>
              </a:rPr>
              <a:t>?</a:t>
            </a:r>
            <a:endParaRPr sz="154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6077" y="1854429"/>
            <a:ext cx="2379611" cy="31693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/>
          <p:nvPr/>
        </p:nvSpPr>
        <p:spPr>
          <a:xfrm>
            <a:off x="794192" y="1849216"/>
            <a:ext cx="2380263" cy="3169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4" name="object 4"/>
          <p:cNvSpPr txBox="1"/>
          <p:nvPr/>
        </p:nvSpPr>
        <p:spPr>
          <a:xfrm>
            <a:off x="1490303" y="1466949"/>
            <a:ext cx="91928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Original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1483" y="1481284"/>
            <a:ext cx="75964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Edges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5237" y="279341"/>
            <a:ext cx="7360811" cy="577787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 </a:t>
            </a:r>
            <a:r>
              <a:rPr spc="-5" dirty="0"/>
              <a:t>detecting </a:t>
            </a:r>
            <a:r>
              <a:rPr dirty="0"/>
              <a:t>circles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5821220" y="1865506"/>
            <a:ext cx="2528826" cy="3179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8" name="object 8"/>
          <p:cNvSpPr txBox="1"/>
          <p:nvPr/>
        </p:nvSpPr>
        <p:spPr>
          <a:xfrm>
            <a:off x="6340750" y="1499528"/>
            <a:ext cx="1556761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30" dirty="0">
                <a:latin typeface="Arial" panose="020B0604020202020204"/>
                <a:cs typeface="Arial" panose="020B0604020202020204"/>
              </a:rPr>
              <a:t>Votes:</a:t>
            </a:r>
            <a:r>
              <a:rPr sz="205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Penny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794" y="5195355"/>
            <a:ext cx="7303254" cy="64135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Note: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10" dirty="0">
                <a:latin typeface="Arial" panose="020B0604020202020204"/>
                <a:cs typeface="Arial" panose="020B0604020202020204"/>
              </a:rPr>
              <a:t>different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Hough transform (with separate accumulators)  was used for each circle radius (quarters vs.</a:t>
            </a:r>
            <a:r>
              <a:rPr sz="205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penny).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6077" y="1854429"/>
            <a:ext cx="2379611" cy="31693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3" name="object 3"/>
          <p:cNvSpPr txBox="1"/>
          <p:nvPr/>
        </p:nvSpPr>
        <p:spPr>
          <a:xfrm>
            <a:off x="1490303" y="1466949"/>
            <a:ext cx="91928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Original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1483" y="1481284"/>
            <a:ext cx="75964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Edges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4192" y="1849216"/>
            <a:ext cx="2380263" cy="317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0965" y="265030"/>
            <a:ext cx="7772400" cy="577787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Example: </a:t>
            </a:r>
            <a:r>
              <a:rPr spc="-5" dirty="0"/>
              <a:t>detecting </a:t>
            </a:r>
            <a:r>
              <a:rPr dirty="0"/>
              <a:t>circles </a:t>
            </a:r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216296" y="1499528"/>
            <a:ext cx="1701197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30" dirty="0">
                <a:latin typeface="Arial" panose="020B0604020202020204"/>
                <a:cs typeface="Arial" panose="020B0604020202020204"/>
              </a:rPr>
              <a:t>Votes:</a:t>
            </a:r>
            <a:r>
              <a:rPr sz="205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Quarter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89943" y="1834229"/>
            <a:ext cx="2596592" cy="3184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40"/>
          </a:p>
        </p:txBody>
      </p:sp>
      <p:sp>
        <p:nvSpPr>
          <p:cNvPr id="9" name="object 9"/>
          <p:cNvSpPr txBox="1"/>
          <p:nvPr/>
        </p:nvSpPr>
        <p:spPr>
          <a:xfrm>
            <a:off x="788539" y="1143760"/>
            <a:ext cx="2470075" cy="325755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Combined</a:t>
            </a:r>
            <a:r>
              <a:rPr sz="205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detections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2794" y="5195355"/>
            <a:ext cx="7303254" cy="641350"/>
          </a:xfrm>
          <a:prstGeom prst="rect">
            <a:avLst/>
          </a:prstGeom>
        </p:spPr>
        <p:txBody>
          <a:bodyPr vert="horz" wrap="square" lIns="0" tIns="10859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50" spc="-5" dirty="0">
                <a:latin typeface="Arial" panose="020B0604020202020204"/>
                <a:cs typeface="Arial" panose="020B0604020202020204"/>
              </a:rPr>
              <a:t>Note: </a:t>
            </a:r>
            <a:r>
              <a:rPr sz="2050" dirty="0">
                <a:latin typeface="Arial" panose="020B0604020202020204"/>
                <a:cs typeface="Arial" panose="020B0604020202020204"/>
              </a:rPr>
              <a:t>a </a:t>
            </a:r>
            <a:r>
              <a:rPr sz="2050" spc="-10" dirty="0">
                <a:latin typeface="Arial" panose="020B0604020202020204"/>
                <a:cs typeface="Arial" panose="020B0604020202020204"/>
              </a:rPr>
              <a:t>different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Hough transform (with separate accumulators)  was used for each circle radius (quarters vs.</a:t>
            </a:r>
            <a:r>
              <a:rPr sz="205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2050" spc="-5" dirty="0">
                <a:latin typeface="Arial" panose="020B0604020202020204"/>
                <a:cs typeface="Arial" panose="020B0604020202020204"/>
              </a:rPr>
              <a:t>penny).</a:t>
            </a:r>
            <a:endParaRPr sz="20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393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 panose="020B0604020202020204"/>
              <a:buNone/>
            </a:pPr>
            <a:r>
              <a:rPr lang="en-US" altLang="zh-CN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Ex</a:t>
            </a:r>
            <a:r>
              <a:rPr lang="en-US" altLang="zh-CN" dirty="0"/>
              <a:t>5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 </a:t>
            </a:r>
            <a:r>
              <a:rPr lang="zh-CN" altLang="en-US" sz="3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边缘提取与霍夫变换</a:t>
            </a:r>
            <a:endParaRPr lang="zh-CN" altLang="en-US" sz="3400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Ch9</a:t>
            </a:r>
            <a:endParaRPr lang="en-US" altLang="zh-CN"/>
          </a:p>
          <a:p>
            <a:r>
              <a:rPr lang="en-US" altLang="zh-CN"/>
              <a:t>Ch10</a:t>
            </a:r>
            <a:endParaRPr lang="en-US" altLang="zh-CN"/>
          </a:p>
          <a:p>
            <a:r>
              <a:rPr lang="en-US" altLang="zh-CN"/>
              <a:t>Ch16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边缘检测</a:t>
            </a:r>
            <a:r>
              <a:rPr lang="en-US" altLang="zh-CN">
                <a:sym typeface="+mn-ea"/>
              </a:rPr>
              <a:t>—</a:t>
            </a:r>
            <a:r>
              <a:rPr lang="zh-CN" altLang="en-US">
                <a:sym typeface="+mn-ea"/>
              </a:rPr>
              <a:t>图像梯度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object 2"/>
          <p:cNvSpPr/>
          <p:nvPr/>
        </p:nvSpPr>
        <p:spPr>
          <a:xfrm>
            <a:off x="6011037" y="2230500"/>
            <a:ext cx="990600" cy="990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3"/>
          <p:cNvSpPr/>
          <p:nvPr/>
        </p:nvSpPr>
        <p:spPr>
          <a:xfrm>
            <a:off x="6510921" y="2382900"/>
            <a:ext cx="338455" cy="339090"/>
          </a:xfrm>
          <a:custGeom>
            <a:avLst/>
            <a:gdLst/>
            <a:ahLst/>
            <a:cxnLst/>
            <a:rect l="l" t="t" r="r" b="b"/>
            <a:pathLst>
              <a:path w="338454" h="339089">
                <a:moveTo>
                  <a:pt x="288035" y="70865"/>
                </a:moveTo>
                <a:lnTo>
                  <a:pt x="268210" y="51040"/>
                </a:lnTo>
                <a:lnTo>
                  <a:pt x="0" y="318515"/>
                </a:lnTo>
                <a:lnTo>
                  <a:pt x="19811" y="339089"/>
                </a:lnTo>
                <a:lnTo>
                  <a:pt x="288035" y="70865"/>
                </a:lnTo>
                <a:close/>
              </a:path>
              <a:path w="338454" h="339089">
                <a:moveTo>
                  <a:pt x="338327" y="0"/>
                </a:moveTo>
                <a:lnTo>
                  <a:pt x="247649" y="30479"/>
                </a:lnTo>
                <a:lnTo>
                  <a:pt x="268210" y="51040"/>
                </a:lnTo>
                <a:lnTo>
                  <a:pt x="278129" y="41147"/>
                </a:lnTo>
                <a:lnTo>
                  <a:pt x="297941" y="60959"/>
                </a:lnTo>
                <a:lnTo>
                  <a:pt x="297941" y="80771"/>
                </a:lnTo>
                <a:lnTo>
                  <a:pt x="308609" y="91439"/>
                </a:lnTo>
                <a:lnTo>
                  <a:pt x="338327" y="0"/>
                </a:lnTo>
                <a:close/>
              </a:path>
              <a:path w="338454" h="339089">
                <a:moveTo>
                  <a:pt x="297941" y="60959"/>
                </a:moveTo>
                <a:lnTo>
                  <a:pt x="278129" y="41147"/>
                </a:lnTo>
                <a:lnTo>
                  <a:pt x="268210" y="51040"/>
                </a:lnTo>
                <a:lnTo>
                  <a:pt x="288035" y="70865"/>
                </a:lnTo>
                <a:lnTo>
                  <a:pt x="297941" y="60959"/>
                </a:lnTo>
                <a:close/>
              </a:path>
              <a:path w="338454" h="339089">
                <a:moveTo>
                  <a:pt x="297941" y="80771"/>
                </a:moveTo>
                <a:lnTo>
                  <a:pt x="297941" y="60959"/>
                </a:lnTo>
                <a:lnTo>
                  <a:pt x="288035" y="70865"/>
                </a:lnTo>
                <a:lnTo>
                  <a:pt x="297941" y="807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4"/>
          <p:cNvSpPr/>
          <p:nvPr/>
        </p:nvSpPr>
        <p:spPr>
          <a:xfrm>
            <a:off x="7075477" y="2310847"/>
            <a:ext cx="1522224" cy="377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5"/>
          <p:cNvSpPr/>
          <p:nvPr/>
        </p:nvSpPr>
        <p:spPr>
          <a:xfrm>
            <a:off x="6468237" y="2687700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7"/>
          <p:cNvSpPr txBox="1"/>
          <p:nvPr/>
        </p:nvSpPr>
        <p:spPr>
          <a:xfrm>
            <a:off x="679583" y="1265301"/>
            <a:ext cx="34975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The gradient of an</a:t>
            </a:r>
            <a:r>
              <a:rPr sz="2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image: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4496313" y="1168328"/>
            <a:ext cx="2454983" cy="610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9"/>
          <p:cNvSpPr/>
          <p:nvPr/>
        </p:nvSpPr>
        <p:spPr>
          <a:xfrm>
            <a:off x="981849" y="2230500"/>
            <a:ext cx="299479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0"/>
          <p:cNvSpPr/>
          <p:nvPr/>
        </p:nvSpPr>
        <p:spPr>
          <a:xfrm>
            <a:off x="1134249" y="2721228"/>
            <a:ext cx="533400" cy="86360"/>
          </a:xfrm>
          <a:custGeom>
            <a:avLst/>
            <a:gdLst/>
            <a:ahLst/>
            <a:cxnLst/>
            <a:rect l="l" t="t" r="r" b="b"/>
            <a:pathLst>
              <a:path w="533400" h="86360">
                <a:moveTo>
                  <a:pt x="462533" y="57150"/>
                </a:moveTo>
                <a:lnTo>
                  <a:pt x="462533" y="28956"/>
                </a:lnTo>
                <a:lnTo>
                  <a:pt x="0" y="28956"/>
                </a:lnTo>
                <a:lnTo>
                  <a:pt x="0" y="57150"/>
                </a:lnTo>
                <a:lnTo>
                  <a:pt x="462533" y="57150"/>
                </a:lnTo>
                <a:close/>
              </a:path>
              <a:path w="533400" h="86360">
                <a:moveTo>
                  <a:pt x="533400" y="42671"/>
                </a:moveTo>
                <a:lnTo>
                  <a:pt x="448056" y="0"/>
                </a:lnTo>
                <a:lnTo>
                  <a:pt x="448056" y="28956"/>
                </a:lnTo>
                <a:lnTo>
                  <a:pt x="462533" y="28956"/>
                </a:lnTo>
                <a:lnTo>
                  <a:pt x="462533" y="78737"/>
                </a:lnTo>
                <a:lnTo>
                  <a:pt x="533400" y="42671"/>
                </a:lnTo>
                <a:close/>
              </a:path>
              <a:path w="533400" h="86360">
                <a:moveTo>
                  <a:pt x="462533" y="78737"/>
                </a:moveTo>
                <a:lnTo>
                  <a:pt x="462533" y="57150"/>
                </a:lnTo>
                <a:lnTo>
                  <a:pt x="448056" y="57150"/>
                </a:lnTo>
                <a:lnTo>
                  <a:pt x="448056" y="86106"/>
                </a:lnTo>
                <a:lnTo>
                  <a:pt x="462533" y="7873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1"/>
          <p:cNvSpPr/>
          <p:nvPr/>
        </p:nvSpPr>
        <p:spPr>
          <a:xfrm>
            <a:off x="1077099" y="2725800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2"/>
          <p:cNvSpPr/>
          <p:nvPr/>
        </p:nvSpPr>
        <p:spPr>
          <a:xfrm>
            <a:off x="1443203" y="2309334"/>
            <a:ext cx="1395714" cy="3742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3"/>
          <p:cNvSpPr/>
          <p:nvPr/>
        </p:nvSpPr>
        <p:spPr>
          <a:xfrm>
            <a:off x="4190566" y="2996664"/>
            <a:ext cx="1401447" cy="3788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4"/>
          <p:cNvSpPr/>
          <p:nvPr/>
        </p:nvSpPr>
        <p:spPr>
          <a:xfrm>
            <a:off x="3718191" y="2229738"/>
            <a:ext cx="1075181" cy="299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5"/>
          <p:cNvSpPr/>
          <p:nvPr/>
        </p:nvSpPr>
        <p:spPr>
          <a:xfrm>
            <a:off x="4215777" y="2382900"/>
            <a:ext cx="86360" cy="533400"/>
          </a:xfrm>
          <a:custGeom>
            <a:avLst/>
            <a:gdLst/>
            <a:ahLst/>
            <a:cxnLst/>
            <a:rect l="l" t="t" r="r" b="b"/>
            <a:pathLst>
              <a:path w="86360" h="533400">
                <a:moveTo>
                  <a:pt x="86105" y="448056"/>
                </a:moveTo>
                <a:lnTo>
                  <a:pt x="0" y="448056"/>
                </a:lnTo>
                <a:lnTo>
                  <a:pt x="28955" y="505967"/>
                </a:lnTo>
                <a:lnTo>
                  <a:pt x="28955" y="462533"/>
                </a:lnTo>
                <a:lnTo>
                  <a:pt x="57150" y="462533"/>
                </a:lnTo>
                <a:lnTo>
                  <a:pt x="57150" y="504951"/>
                </a:lnTo>
                <a:lnTo>
                  <a:pt x="86105" y="448056"/>
                </a:lnTo>
                <a:close/>
              </a:path>
              <a:path w="86360" h="533400">
                <a:moveTo>
                  <a:pt x="57150" y="448056"/>
                </a:moveTo>
                <a:lnTo>
                  <a:pt x="57150" y="0"/>
                </a:lnTo>
                <a:lnTo>
                  <a:pt x="28955" y="0"/>
                </a:lnTo>
                <a:lnTo>
                  <a:pt x="28955" y="448056"/>
                </a:lnTo>
                <a:lnTo>
                  <a:pt x="57150" y="448056"/>
                </a:lnTo>
                <a:close/>
              </a:path>
              <a:path w="86360" h="533400">
                <a:moveTo>
                  <a:pt x="57150" y="504951"/>
                </a:moveTo>
                <a:lnTo>
                  <a:pt x="57150" y="462533"/>
                </a:lnTo>
                <a:lnTo>
                  <a:pt x="28955" y="462533"/>
                </a:lnTo>
                <a:lnTo>
                  <a:pt x="28955" y="505967"/>
                </a:lnTo>
                <a:lnTo>
                  <a:pt x="42672" y="533400"/>
                </a:lnTo>
                <a:lnTo>
                  <a:pt x="57150" y="5049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6"/>
          <p:cNvSpPr/>
          <p:nvPr/>
        </p:nvSpPr>
        <p:spPr>
          <a:xfrm>
            <a:off x="4220349" y="2344800"/>
            <a:ext cx="76200" cy="76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7"/>
          <p:cNvSpPr/>
          <p:nvPr/>
        </p:nvSpPr>
        <p:spPr>
          <a:xfrm>
            <a:off x="6501777" y="2699131"/>
            <a:ext cx="481330" cy="76200"/>
          </a:xfrm>
          <a:custGeom>
            <a:avLst/>
            <a:gdLst/>
            <a:ahLst/>
            <a:cxnLst/>
            <a:rect l="l" t="t" r="r" b="b"/>
            <a:pathLst>
              <a:path w="481329" h="76200">
                <a:moveTo>
                  <a:pt x="417575" y="42671"/>
                </a:moveTo>
                <a:lnTo>
                  <a:pt x="417575" y="33527"/>
                </a:lnTo>
                <a:lnTo>
                  <a:pt x="0" y="33527"/>
                </a:lnTo>
                <a:lnTo>
                  <a:pt x="0" y="42671"/>
                </a:lnTo>
                <a:lnTo>
                  <a:pt x="417575" y="42671"/>
                </a:lnTo>
                <a:close/>
              </a:path>
              <a:path w="481329" h="76200">
                <a:moveTo>
                  <a:pt x="480809" y="38099"/>
                </a:moveTo>
                <a:lnTo>
                  <a:pt x="404609" y="0"/>
                </a:lnTo>
                <a:lnTo>
                  <a:pt x="404609" y="33527"/>
                </a:lnTo>
                <a:lnTo>
                  <a:pt x="417575" y="33527"/>
                </a:lnTo>
                <a:lnTo>
                  <a:pt x="417575" y="69716"/>
                </a:lnTo>
                <a:lnTo>
                  <a:pt x="480809" y="38099"/>
                </a:lnTo>
                <a:close/>
              </a:path>
              <a:path w="481329" h="76200">
                <a:moveTo>
                  <a:pt x="417575" y="69716"/>
                </a:moveTo>
                <a:lnTo>
                  <a:pt x="417575" y="42671"/>
                </a:lnTo>
                <a:lnTo>
                  <a:pt x="404609" y="42671"/>
                </a:lnTo>
                <a:lnTo>
                  <a:pt x="404609" y="76199"/>
                </a:lnTo>
                <a:lnTo>
                  <a:pt x="417575" y="69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18"/>
          <p:cNvSpPr/>
          <p:nvPr/>
        </p:nvSpPr>
        <p:spPr>
          <a:xfrm>
            <a:off x="6459105" y="2241931"/>
            <a:ext cx="76200" cy="509905"/>
          </a:xfrm>
          <a:custGeom>
            <a:avLst/>
            <a:gdLst/>
            <a:ahLst/>
            <a:cxnLst/>
            <a:rect l="l" t="t" r="r" b="b"/>
            <a:pathLst>
              <a:path w="76200" h="509905">
                <a:moveTo>
                  <a:pt x="76200" y="76199"/>
                </a:moveTo>
                <a:lnTo>
                  <a:pt x="38100" y="0"/>
                </a:lnTo>
                <a:lnTo>
                  <a:pt x="0" y="76199"/>
                </a:lnTo>
                <a:lnTo>
                  <a:pt x="33528" y="76199"/>
                </a:lnTo>
                <a:lnTo>
                  <a:pt x="33528" y="63245"/>
                </a:lnTo>
                <a:lnTo>
                  <a:pt x="42671" y="63245"/>
                </a:lnTo>
                <a:lnTo>
                  <a:pt x="42671" y="76199"/>
                </a:lnTo>
                <a:lnTo>
                  <a:pt x="76200" y="76199"/>
                </a:lnTo>
                <a:close/>
              </a:path>
              <a:path w="76200" h="509905">
                <a:moveTo>
                  <a:pt x="42671" y="76199"/>
                </a:moveTo>
                <a:lnTo>
                  <a:pt x="42671" y="63245"/>
                </a:lnTo>
                <a:lnTo>
                  <a:pt x="33528" y="63245"/>
                </a:lnTo>
                <a:lnTo>
                  <a:pt x="33528" y="76199"/>
                </a:lnTo>
                <a:lnTo>
                  <a:pt x="42671" y="76199"/>
                </a:lnTo>
                <a:close/>
              </a:path>
              <a:path w="76200" h="509905">
                <a:moveTo>
                  <a:pt x="42671" y="509777"/>
                </a:moveTo>
                <a:lnTo>
                  <a:pt x="42671" y="76199"/>
                </a:lnTo>
                <a:lnTo>
                  <a:pt x="33528" y="76199"/>
                </a:lnTo>
                <a:lnTo>
                  <a:pt x="33528" y="509777"/>
                </a:lnTo>
                <a:lnTo>
                  <a:pt x="42671" y="5097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19"/>
          <p:cNvSpPr/>
          <p:nvPr/>
        </p:nvSpPr>
        <p:spPr>
          <a:xfrm>
            <a:off x="6596265" y="2642743"/>
            <a:ext cx="48895" cy="88900"/>
          </a:xfrm>
          <a:custGeom>
            <a:avLst/>
            <a:gdLst/>
            <a:ahLst/>
            <a:cxnLst/>
            <a:rect l="l" t="t" r="r" b="b"/>
            <a:pathLst>
              <a:path w="48895" h="88900">
                <a:moveTo>
                  <a:pt x="48768" y="45719"/>
                </a:moveTo>
                <a:lnTo>
                  <a:pt x="48006" y="38861"/>
                </a:lnTo>
                <a:lnTo>
                  <a:pt x="48006" y="35813"/>
                </a:lnTo>
                <a:lnTo>
                  <a:pt x="46482" y="32003"/>
                </a:lnTo>
                <a:lnTo>
                  <a:pt x="45720" y="28955"/>
                </a:lnTo>
                <a:lnTo>
                  <a:pt x="44196" y="26669"/>
                </a:lnTo>
                <a:lnTo>
                  <a:pt x="43434" y="25907"/>
                </a:lnTo>
                <a:lnTo>
                  <a:pt x="39624" y="21335"/>
                </a:lnTo>
                <a:lnTo>
                  <a:pt x="35052" y="16763"/>
                </a:lnTo>
                <a:lnTo>
                  <a:pt x="29718" y="12953"/>
                </a:lnTo>
                <a:lnTo>
                  <a:pt x="23622" y="9143"/>
                </a:lnTo>
                <a:lnTo>
                  <a:pt x="5334" y="0"/>
                </a:lnTo>
                <a:lnTo>
                  <a:pt x="0" y="11429"/>
                </a:lnTo>
                <a:lnTo>
                  <a:pt x="11430" y="17525"/>
                </a:lnTo>
                <a:lnTo>
                  <a:pt x="22098" y="23621"/>
                </a:lnTo>
                <a:lnTo>
                  <a:pt x="26670" y="26669"/>
                </a:lnTo>
                <a:lnTo>
                  <a:pt x="33528" y="33527"/>
                </a:lnTo>
                <a:lnTo>
                  <a:pt x="33528" y="34289"/>
                </a:lnTo>
                <a:lnTo>
                  <a:pt x="34290" y="35813"/>
                </a:lnTo>
                <a:lnTo>
                  <a:pt x="35814" y="40385"/>
                </a:lnTo>
                <a:lnTo>
                  <a:pt x="35814" y="87915"/>
                </a:lnTo>
                <a:lnTo>
                  <a:pt x="37338" y="88391"/>
                </a:lnTo>
                <a:lnTo>
                  <a:pt x="41910" y="73913"/>
                </a:lnTo>
                <a:lnTo>
                  <a:pt x="44196" y="67055"/>
                </a:lnTo>
                <a:lnTo>
                  <a:pt x="46482" y="59435"/>
                </a:lnTo>
                <a:lnTo>
                  <a:pt x="47244" y="52577"/>
                </a:lnTo>
                <a:lnTo>
                  <a:pt x="48768" y="45719"/>
                </a:lnTo>
                <a:close/>
              </a:path>
              <a:path w="48895" h="88900">
                <a:moveTo>
                  <a:pt x="35814" y="87915"/>
                </a:moveTo>
                <a:lnTo>
                  <a:pt x="35814" y="44195"/>
                </a:lnTo>
                <a:lnTo>
                  <a:pt x="35052" y="50291"/>
                </a:lnTo>
                <a:lnTo>
                  <a:pt x="33528" y="56387"/>
                </a:lnTo>
                <a:lnTo>
                  <a:pt x="32004" y="63245"/>
                </a:lnTo>
                <a:lnTo>
                  <a:pt x="29718" y="70103"/>
                </a:lnTo>
                <a:lnTo>
                  <a:pt x="25146" y="84581"/>
                </a:lnTo>
                <a:lnTo>
                  <a:pt x="35814" y="87915"/>
                </a:lnTo>
                <a:close/>
              </a:path>
              <a:path w="48895" h="88900">
                <a:moveTo>
                  <a:pt x="33528" y="34289"/>
                </a:moveTo>
                <a:lnTo>
                  <a:pt x="33528" y="33527"/>
                </a:lnTo>
                <a:lnTo>
                  <a:pt x="32766" y="32765"/>
                </a:lnTo>
                <a:lnTo>
                  <a:pt x="33528" y="342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0"/>
          <p:cNvSpPr/>
          <p:nvPr/>
        </p:nvSpPr>
        <p:spPr>
          <a:xfrm>
            <a:off x="6727329" y="2542921"/>
            <a:ext cx="116586" cy="2049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1"/>
          <p:cNvSpPr txBox="1"/>
          <p:nvPr/>
        </p:nvSpPr>
        <p:spPr>
          <a:xfrm>
            <a:off x="679583" y="3475101"/>
            <a:ext cx="7785100" cy="234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gradient points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in the </a:t>
            </a:r>
            <a:r>
              <a:rPr sz="24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direction of most rapid </a:t>
            </a:r>
            <a:r>
              <a:rPr sz="240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increase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 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in</a:t>
            </a:r>
            <a:r>
              <a:rPr sz="240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intensity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gradient direction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is given</a:t>
            </a:r>
            <a:r>
              <a:rPr sz="2400" spc="60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by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755015" indent="-285750">
              <a:lnSpc>
                <a:spcPct val="100000"/>
              </a:lnSpc>
              <a:spcBef>
                <a:spcPts val="450"/>
              </a:spcBef>
              <a:buChar char="•"/>
              <a:tabLst>
                <a:tab pos="755015" algn="l"/>
                <a:tab pos="755650" algn="l"/>
              </a:tabLst>
            </a:pPr>
            <a:r>
              <a:rPr sz="1800" spc="-5" dirty="0">
                <a:latin typeface="Arial" panose="020B0604020202020204"/>
                <a:cs typeface="Arial" panose="020B0604020202020204"/>
              </a:rPr>
              <a:t>how does </a:t>
            </a:r>
            <a:r>
              <a:rPr sz="1800" dirty="0">
                <a:latin typeface="Arial" panose="020B0604020202020204"/>
                <a:cs typeface="Arial" panose="020B0604020202020204"/>
              </a:rPr>
              <a:t>this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relate </a:t>
            </a:r>
            <a:r>
              <a:rPr sz="1800" dirty="0">
                <a:latin typeface="Arial" panose="020B0604020202020204"/>
                <a:cs typeface="Arial" panose="020B0604020202020204"/>
              </a:rPr>
              <a:t>to the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direction </a:t>
            </a:r>
            <a:r>
              <a:rPr sz="1800" dirty="0">
                <a:latin typeface="Arial" panose="020B0604020202020204"/>
                <a:cs typeface="Arial" panose="020B0604020202020204"/>
              </a:rPr>
              <a:t>of the</a:t>
            </a:r>
            <a:r>
              <a:rPr sz="18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edge?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The </a:t>
            </a:r>
            <a:r>
              <a:rPr sz="240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edge strength </a:t>
            </a:r>
            <a:r>
              <a:rPr sz="2400" spc="-5" dirty="0">
                <a:latin typeface="Arial" panose="020B0604020202020204"/>
                <a:cs typeface="Arial" panose="020B0604020202020204"/>
              </a:rPr>
              <a:t>is given by the gradient</a:t>
            </a:r>
            <a:r>
              <a:rPr sz="24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2400" spc="-10" dirty="0">
                <a:latin typeface="Arial" panose="020B0604020202020204"/>
                <a:cs typeface="Arial" panose="020B0604020202020204"/>
              </a:rPr>
              <a:t>magnitude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2"/>
          <p:cNvSpPr/>
          <p:nvPr/>
        </p:nvSpPr>
        <p:spPr>
          <a:xfrm>
            <a:off x="5477637" y="4364101"/>
            <a:ext cx="2797301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3"/>
          <p:cNvSpPr/>
          <p:nvPr/>
        </p:nvSpPr>
        <p:spPr>
          <a:xfrm>
            <a:off x="1908921" y="5923112"/>
            <a:ext cx="3682978" cy="6558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微分</a:t>
            </a:r>
            <a:r>
              <a:rPr lang="en-US" altLang="zh-CN"/>
              <a:t>-&gt;</a:t>
            </a:r>
            <a:r>
              <a:rPr lang="zh-CN" altLang="en-US"/>
              <a:t>卷积操作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object 3"/>
          <p:cNvSpPr txBox="1"/>
          <p:nvPr/>
        </p:nvSpPr>
        <p:spPr>
          <a:xfrm>
            <a:off x="828808" y="1295400"/>
            <a:ext cx="3627754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 panose="020B0604020202020204"/>
                <a:cs typeface="Arial" panose="020B0604020202020204"/>
              </a:rPr>
              <a:t>Recall, for 2D</a:t>
            </a:r>
            <a:r>
              <a:rPr sz="28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function,  f(x,y):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828808" y="3770364"/>
            <a:ext cx="347091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 panose="020B0604020202020204"/>
                <a:cs typeface="Arial" panose="020B0604020202020204"/>
              </a:rPr>
              <a:t>This is linear and</a:t>
            </a:r>
            <a:r>
              <a:rPr sz="28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shift  invariant, so must be  the result of a  convolution.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5"/>
          <p:cNvSpPr txBox="1"/>
          <p:nvPr/>
        </p:nvSpPr>
        <p:spPr>
          <a:xfrm>
            <a:off x="838714" y="2935888"/>
            <a:ext cx="3136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" dirty="0">
                <a:latin typeface="Symbol" panose="05050102010706020507"/>
                <a:cs typeface="Symbol" panose="05050102010706020507"/>
              </a:rPr>
              <a:t>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x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2566168" y="2918548"/>
            <a:ext cx="1480185" cy="4121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332865" algn="l"/>
              </a:tabLst>
            </a:pPr>
            <a:r>
              <a:rPr sz="2500" i="1" spc="-45" dirty="0">
                <a:latin typeface="Symbol" panose="05050102010706020507"/>
                <a:cs typeface="Symbol" panose="05050102010706020507"/>
              </a:rPr>
              <a:t></a:t>
            </a:r>
            <a:r>
              <a:rPr sz="2500" spc="-4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500" i="1" spc="-45" dirty="0">
                <a:latin typeface="Symbol" panose="05050102010706020507"/>
                <a:cs typeface="Symbol" panose="05050102010706020507"/>
              </a:rPr>
              <a:t></a:t>
            </a:r>
            <a:endParaRPr sz="25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1474222" y="2897788"/>
            <a:ext cx="535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i="1" spc="55" dirty="0">
                <a:latin typeface="Symbol" panose="05050102010706020507"/>
                <a:cs typeface="Symbol" panose="05050102010706020507"/>
              </a:rPr>
              <a:t></a:t>
            </a:r>
            <a:r>
              <a:rPr sz="1400" spc="55" dirty="0">
                <a:latin typeface="Symbol" panose="05050102010706020507"/>
                <a:cs typeface="Symbol" panose="05050102010706020507"/>
              </a:rPr>
              <a:t></a:t>
            </a:r>
            <a:r>
              <a:rPr sz="1400" spc="5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14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baseline="-2000" dirty="0">
                <a:latin typeface="Symbol" panose="05050102010706020507"/>
                <a:cs typeface="Symbol" panose="05050102010706020507"/>
              </a:rPr>
              <a:t></a:t>
            </a:r>
            <a:endParaRPr sz="3600" baseline="-2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813314" y="2453267"/>
            <a:ext cx="373697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06400" algn="l"/>
              </a:tabLst>
            </a:pPr>
            <a:r>
              <a:rPr sz="2400" u="sng" spc="5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</a:t>
            </a:r>
            <a:r>
              <a:rPr sz="2400" i="1" u="sng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600" baseline="-37000" dirty="0">
                <a:latin typeface="Symbol" panose="05050102010706020507"/>
                <a:cs typeface="Symbol" panose="05050102010706020507"/>
              </a:rPr>
              <a:t></a:t>
            </a:r>
            <a:r>
              <a:rPr sz="3600" spc="-52" baseline="-3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spc="30" baseline="-37000" dirty="0">
                <a:latin typeface="Times New Roman" panose="02020603050405020304"/>
                <a:cs typeface="Times New Roman" panose="02020603050405020304"/>
              </a:rPr>
              <a:t>lim</a:t>
            </a:r>
            <a:r>
              <a:rPr sz="3600" spc="30" baseline="-5000" dirty="0">
                <a:latin typeface="Symbol" panose="05050102010706020507"/>
                <a:cs typeface="Symbol" panose="05050102010706020507"/>
              </a:rPr>
              <a:t></a:t>
            </a:r>
            <a:r>
              <a:rPr sz="2400" u="sng" spc="17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u="sng" spc="-28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350" u="sng" spc="22" baseline="-200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</a:t>
            </a:r>
            <a:r>
              <a:rPr sz="2400" i="1" u="sng" spc="1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i="1" u="sng" spc="-7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sng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</a:t>
            </a:r>
            <a:r>
              <a:rPr sz="2400" u="sng" spc="-22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00" i="1" u="sng" spc="5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</a:t>
            </a:r>
            <a:r>
              <a:rPr sz="2400" u="sng" spc="5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u="sng" spc="-204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u="sng" spc="8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350" u="sng" spc="127" baseline="-200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</a:t>
            </a:r>
            <a:r>
              <a:rPr sz="3600" spc="127" baseline="-37000" dirty="0">
                <a:latin typeface="Symbol" panose="05050102010706020507"/>
                <a:cs typeface="Symbol" panose="05050102010706020507"/>
              </a:rPr>
              <a:t></a:t>
            </a:r>
            <a:r>
              <a:rPr sz="2400" u="sng" spc="36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u="sng" spc="-27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350" u="sng" spc="30" baseline="-200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</a:t>
            </a:r>
            <a:r>
              <a:rPr sz="2400" i="1" u="sng" spc="2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400" u="sng" spc="2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u="sng" spc="-30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u="sng" spc="-1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350" u="sng" spc="-22" baseline="-2000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</a:t>
            </a:r>
            <a:r>
              <a:rPr sz="3600" spc="-22" baseline="-5000" dirty="0">
                <a:latin typeface="Symbol" panose="05050102010706020507"/>
                <a:cs typeface="Symbol" panose="05050102010706020507"/>
              </a:rPr>
              <a:t></a:t>
            </a:r>
            <a:endParaRPr sz="3600" baseline="-50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4382014" y="2910742"/>
            <a:ext cx="1428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Symbol" panose="05050102010706020507"/>
                <a:cs typeface="Symbol" panose="05050102010706020507"/>
              </a:rPr>
              <a:t></a:t>
            </a:r>
            <a:endParaRPr sz="24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1867414" y="2733196"/>
            <a:ext cx="2657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6665" algn="l"/>
              </a:tabLst>
            </a:pPr>
            <a:r>
              <a:rPr sz="2400" dirty="0">
                <a:latin typeface="Symbol" panose="05050102010706020507"/>
                <a:cs typeface="Symbol" panose="05050102010706020507"/>
              </a:rPr>
              <a:t>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Symbol" panose="05050102010706020507"/>
                <a:cs typeface="Symbol" panose="05050102010706020507"/>
              </a:rPr>
              <a:t></a:t>
            </a:r>
            <a:endParaRPr sz="24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4905519" y="1295328"/>
            <a:ext cx="3619500" cy="3354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7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Arial" panose="020B0604020202020204"/>
                <a:cs typeface="Arial" panose="020B0604020202020204"/>
              </a:rPr>
              <a:t>We could</a:t>
            </a:r>
            <a:r>
              <a:rPr sz="2800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approximate  </a:t>
            </a:r>
            <a:r>
              <a:rPr sz="2800" dirty="0">
                <a:latin typeface="Arial" panose="020B0604020202020204"/>
                <a:cs typeface="Arial" panose="020B0604020202020204"/>
              </a:rPr>
              <a:t>this</a:t>
            </a:r>
            <a:r>
              <a:rPr sz="28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as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marL="441325">
              <a:lnSpc>
                <a:spcPct val="100000"/>
              </a:lnSpc>
              <a:spcBef>
                <a:spcPts val="1895"/>
              </a:spcBef>
              <a:tabLst>
                <a:tab pos="810260" algn="l"/>
                <a:tab pos="1115060" algn="l"/>
              </a:tabLst>
            </a:pPr>
            <a:r>
              <a:rPr sz="2400" u="sng" spc="5" dirty="0">
                <a:uFill>
                  <a:solidFill>
                    <a:srgbClr val="000000"/>
                  </a:solidFill>
                </a:uFill>
                <a:latin typeface="Symbol" panose="05050102010706020507"/>
                <a:cs typeface="Symbol" panose="05050102010706020507"/>
              </a:rPr>
              <a:t></a:t>
            </a:r>
            <a:r>
              <a:rPr sz="2400" i="1" u="sng" spc="-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600" spc="-7" baseline="-37000" dirty="0">
                <a:latin typeface="Symbol" panose="05050102010706020507"/>
                <a:cs typeface="Symbol" panose="05050102010706020507"/>
              </a:rPr>
              <a:t></a:t>
            </a:r>
            <a:r>
              <a:rPr sz="3600" baseline="-37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spc="-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2" baseline="-2000" dirty="0">
                <a:latin typeface="Symbol" panose="05050102010706020507"/>
                <a:cs typeface="Symbol" panose="05050102010706020507"/>
              </a:rPr>
              <a:t></a:t>
            </a:r>
            <a:r>
              <a:rPr sz="2400" i="1" spc="2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00" i="1" spc="15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100" spc="44" baseline="-24000" dirty="0">
                <a:latin typeface="Symbol" panose="05050102010706020507"/>
                <a:cs typeface="Symbol" panose="05050102010706020507"/>
              </a:rPr>
              <a:t></a:t>
            </a:r>
            <a:r>
              <a:rPr sz="2100" spc="150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13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650" spc="89" baseline="-2000" dirty="0">
                <a:latin typeface="Symbol" panose="05050102010706020507"/>
                <a:cs typeface="Symbol" panose="05050102010706020507"/>
              </a:rPr>
              <a:t></a:t>
            </a:r>
            <a:r>
              <a:rPr sz="2400" spc="-5" dirty="0">
                <a:latin typeface="Symbol" panose="05050102010706020507"/>
                <a:cs typeface="Symbol" panose="05050102010706020507"/>
              </a:rPr>
              <a:t>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650" spc="-52" baseline="-2000" dirty="0">
                <a:latin typeface="Symbol" panose="05050102010706020507"/>
                <a:cs typeface="Symbol" panose="05050102010706020507"/>
              </a:rPr>
              <a:t></a:t>
            </a:r>
            <a:r>
              <a:rPr sz="2400" i="1" spc="-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100" i="1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100" i="1" spc="-225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4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650" spc="-7" baseline="-2000" dirty="0">
                <a:latin typeface="Symbol" panose="05050102010706020507"/>
                <a:cs typeface="Symbol" panose="05050102010706020507"/>
              </a:rPr>
              <a:t></a:t>
            </a:r>
            <a:endParaRPr sz="4650" baseline="-2000">
              <a:latin typeface="Symbol" panose="05050102010706020507"/>
              <a:cs typeface="Symbol" panose="05050102010706020507"/>
            </a:endParaRPr>
          </a:p>
          <a:p>
            <a:pPr marL="441325">
              <a:lnSpc>
                <a:spcPct val="100000"/>
              </a:lnSpc>
              <a:spcBef>
                <a:spcPts val="280"/>
              </a:spcBef>
              <a:tabLst>
                <a:tab pos="2054225" algn="l"/>
              </a:tabLst>
            </a:pPr>
            <a:r>
              <a:rPr sz="2400" dirty="0">
                <a:latin typeface="Symbol" panose="05050102010706020507"/>
                <a:cs typeface="Symbol" panose="05050102010706020507"/>
              </a:rPr>
              <a:t>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x	</a:t>
            </a:r>
            <a:r>
              <a:rPr sz="2400" spc="10" dirty="0">
                <a:latin typeface="Symbol" panose="05050102010706020507"/>
                <a:cs typeface="Symbol" panose="05050102010706020507"/>
              </a:rPr>
              <a:t></a:t>
            </a:r>
            <a:r>
              <a:rPr sz="2400" i="1" spc="10" dirty="0">
                <a:latin typeface="Times New Roman" panose="02020603050405020304"/>
                <a:cs typeface="Times New Roman" panose="02020603050405020304"/>
              </a:rPr>
              <a:t>x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50800" marR="295275">
              <a:lnSpc>
                <a:spcPct val="100000"/>
              </a:lnSpc>
            </a:pPr>
            <a:r>
              <a:rPr sz="2800" dirty="0">
                <a:latin typeface="Arial" panose="020B0604020202020204"/>
                <a:cs typeface="Arial" panose="020B0604020202020204"/>
              </a:rPr>
              <a:t>(which is obviously</a:t>
            </a:r>
            <a:r>
              <a:rPr sz="2800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2800" dirty="0">
                <a:latin typeface="Arial" panose="020B0604020202020204"/>
                <a:cs typeface="Arial" panose="020B0604020202020204"/>
              </a:rPr>
              <a:t>a  </a:t>
            </a:r>
            <a:r>
              <a:rPr sz="28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convolution</a:t>
            </a:r>
            <a:r>
              <a:rPr sz="2800" dirty="0">
                <a:latin typeface="Arial" panose="020B0604020202020204"/>
                <a:cs typeface="Arial" panose="020B0604020202020204"/>
              </a:rPr>
              <a:t>)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5956807" y="2910585"/>
            <a:ext cx="2312035" cy="0"/>
          </a:xfrm>
          <a:custGeom>
            <a:avLst/>
            <a:gdLst/>
            <a:ahLst/>
            <a:cxnLst/>
            <a:rect l="l" t="t" r="r" b="b"/>
            <a:pathLst>
              <a:path w="2312034">
                <a:moveTo>
                  <a:pt x="0" y="0"/>
                </a:moveTo>
                <a:lnTo>
                  <a:pt x="231190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组合 16"/>
          <p:cNvGrpSpPr/>
          <p:nvPr/>
        </p:nvGrpSpPr>
        <p:grpSpPr>
          <a:xfrm>
            <a:off x="4639310" y="5082540"/>
            <a:ext cx="1447800" cy="762000"/>
            <a:chOff x="9701" y="8004"/>
            <a:chExt cx="2280" cy="1200"/>
          </a:xfrm>
        </p:grpSpPr>
        <p:sp>
          <p:nvSpPr>
            <p:cNvPr id="15" name="object 13"/>
            <p:cNvSpPr txBox="1"/>
            <p:nvPr/>
          </p:nvSpPr>
          <p:spPr>
            <a:xfrm>
              <a:off x="9701" y="8004"/>
              <a:ext cx="1140" cy="1200"/>
            </a:xfrm>
            <a:prstGeom prst="rect">
              <a:avLst/>
            </a:prstGeom>
            <a:solidFill>
              <a:srgbClr val="FFCC99"/>
            </a:solidFill>
            <a:ln w="38100">
              <a:solidFill>
                <a:srgbClr val="000000"/>
              </a:solidFill>
            </a:ln>
          </p:spPr>
          <p:txBody>
            <a:bodyPr vert="horz" wrap="square" lIns="0" tIns="157480" rIns="0" bIns="0" rtlCol="0">
              <a:spAutoFit/>
            </a:bodyPr>
            <a:lstStyle/>
            <a:p>
              <a:pPr marL="288290">
                <a:lnSpc>
                  <a:spcPct val="100000"/>
                </a:lnSpc>
                <a:spcBef>
                  <a:spcPts val="1240"/>
                </a:spcBef>
              </a:pPr>
              <a:r>
                <a:rPr sz="2800" b="1" dirty="0">
                  <a:latin typeface="Arial" panose="020B0604020202020204"/>
                  <a:cs typeface="Arial" panose="020B0604020202020204"/>
                </a:rPr>
                <a:t>-1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16" name="object 14"/>
            <p:cNvSpPr txBox="1"/>
            <p:nvPr/>
          </p:nvSpPr>
          <p:spPr>
            <a:xfrm>
              <a:off x="10841" y="8004"/>
              <a:ext cx="1140" cy="1200"/>
            </a:xfrm>
            <a:prstGeom prst="rect">
              <a:avLst/>
            </a:prstGeom>
            <a:solidFill>
              <a:srgbClr val="FFCC99"/>
            </a:solidFill>
            <a:ln w="38100">
              <a:solidFill>
                <a:srgbClr val="000000"/>
              </a:solidFill>
            </a:ln>
          </p:spPr>
          <p:txBody>
            <a:bodyPr vert="horz" wrap="square" lIns="0" tIns="157480" rIns="0" bIns="0" rtlCol="0">
              <a:spAutoFit/>
            </a:bodyPr>
            <a:lstStyle/>
            <a:p>
              <a:pPr marL="288290">
                <a:lnSpc>
                  <a:spcPct val="100000"/>
                </a:lnSpc>
                <a:spcBef>
                  <a:spcPts val="1240"/>
                </a:spcBef>
              </a:pPr>
              <a:r>
                <a:rPr sz="2800" b="1" dirty="0">
                  <a:latin typeface="Arial" panose="020B0604020202020204"/>
                  <a:cs typeface="Arial" panose="020B0604020202020204"/>
                </a:rPr>
                <a:t>1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5400000">
            <a:off x="6933565" y="4991100"/>
            <a:ext cx="1447800" cy="762000"/>
            <a:chOff x="9701" y="8004"/>
            <a:chExt cx="2280" cy="1200"/>
          </a:xfrm>
        </p:grpSpPr>
        <p:sp>
          <p:nvSpPr>
            <p:cNvPr id="19" name="object 13"/>
            <p:cNvSpPr txBox="1"/>
            <p:nvPr/>
          </p:nvSpPr>
          <p:spPr>
            <a:xfrm>
              <a:off x="9701" y="8004"/>
              <a:ext cx="1140" cy="1200"/>
            </a:xfrm>
            <a:prstGeom prst="rect">
              <a:avLst/>
            </a:prstGeom>
            <a:solidFill>
              <a:srgbClr val="FFCC99"/>
            </a:solidFill>
            <a:ln w="38100">
              <a:solidFill>
                <a:srgbClr val="000000"/>
              </a:solidFill>
            </a:ln>
          </p:spPr>
          <p:txBody>
            <a:bodyPr vert="horz" wrap="square" lIns="0" tIns="157480" rIns="0" bIns="0" rtlCol="0">
              <a:spAutoFit/>
            </a:bodyPr>
            <a:lstStyle/>
            <a:p>
              <a:pPr marL="288290">
                <a:lnSpc>
                  <a:spcPct val="100000"/>
                </a:lnSpc>
                <a:spcBef>
                  <a:spcPts val="1240"/>
                </a:spcBef>
              </a:pPr>
              <a:r>
                <a:rPr sz="2800" b="1" dirty="0">
                  <a:latin typeface="Arial" panose="020B0604020202020204"/>
                  <a:cs typeface="Arial" panose="020B0604020202020204"/>
                </a:rPr>
                <a:t>-1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20" name="object 14"/>
            <p:cNvSpPr txBox="1"/>
            <p:nvPr/>
          </p:nvSpPr>
          <p:spPr>
            <a:xfrm>
              <a:off x="10841" y="8004"/>
              <a:ext cx="1140" cy="1200"/>
            </a:xfrm>
            <a:prstGeom prst="rect">
              <a:avLst/>
            </a:prstGeom>
            <a:solidFill>
              <a:srgbClr val="FFCC99"/>
            </a:solidFill>
            <a:ln w="38100">
              <a:solidFill>
                <a:srgbClr val="000000"/>
              </a:solidFill>
            </a:ln>
          </p:spPr>
          <p:txBody>
            <a:bodyPr vert="horz" wrap="square" lIns="0" tIns="157480" rIns="0" bIns="0" rtlCol="0">
              <a:spAutoFit/>
            </a:bodyPr>
            <a:lstStyle/>
            <a:p>
              <a:pPr marL="288290">
                <a:lnSpc>
                  <a:spcPct val="100000"/>
                </a:lnSpc>
                <a:spcBef>
                  <a:spcPts val="1240"/>
                </a:spcBef>
              </a:pPr>
              <a:r>
                <a:rPr sz="2800" b="1" dirty="0">
                  <a:latin typeface="Arial" panose="020B0604020202020204"/>
                  <a:cs typeface="Arial" panose="020B0604020202020204"/>
                </a:rPr>
                <a:t>1</a:t>
              </a:r>
              <a:endParaRPr sz="2800">
                <a:latin typeface="Arial" panose="020B0604020202020204"/>
                <a:cs typeface="Arial" panose="020B0604020202020204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639310" y="6022975"/>
            <a:ext cx="27057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x,y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/>
                <a:cs typeface="Arial" panose="020B0604020202020204"/>
                <a:sym typeface="+mn-ea"/>
              </a:rPr>
              <a:t>方向的梯度算子</a:t>
            </a:r>
            <a:endParaRPr lang="zh-CN" altLang="en-US" sz="2400" dirty="0">
              <a:solidFill>
                <a:srgbClr val="FF0000"/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050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lstStyle/>
          <a:p>
            <a:r>
              <a:rPr lang="zh-CN" altLang="en-US" dirty="0"/>
              <a:t>梯度算子</a:t>
            </a:r>
            <a:endParaRPr lang="zh-CN" altLang="en-US" dirty="0"/>
          </a:p>
        </p:txBody>
      </p:sp>
      <p:sp>
        <p:nvSpPr>
          <p:cNvPr id="12291" name="Rectangle 2051"/>
          <p:cNvSpPr>
            <a:spLocks noGrp="1"/>
          </p:cNvSpPr>
          <p:nvPr>
            <p:ph idx="1"/>
          </p:nvPr>
        </p:nvSpPr>
        <p:spPr>
          <a:xfrm>
            <a:off x="685800" y="1371600"/>
            <a:ext cx="7086600" cy="4343400"/>
          </a:xfrm>
        </p:spPr>
        <p:txBody>
          <a:bodyPr vert="horz" wrap="square" lIns="91440" tIns="45720" rIns="91440" bIns="45720" anchor="t" anchorCtr="0"/>
          <a:lstStyle/>
          <a:p>
            <a:pPr lvl="0"/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梯度算子</a:t>
            </a:r>
            <a:endParaRPr lang="zh-CN" altLang="en-US" dirty="0"/>
          </a:p>
          <a:p>
            <a:pPr lvl="0"/>
            <a:r>
              <a:rPr lang="en-US" altLang="zh-CN" dirty="0"/>
              <a:t>Roberts</a:t>
            </a:r>
            <a:r>
              <a:rPr lang="zh-CN" altLang="en-US" dirty="0"/>
              <a:t>算子</a:t>
            </a:r>
            <a:endParaRPr lang="zh-CN" altLang="en-US" dirty="0"/>
          </a:p>
          <a:p>
            <a:pPr lvl="0"/>
            <a:r>
              <a:rPr lang="en-US" altLang="zh-CN" dirty="0"/>
              <a:t>Prewitt</a:t>
            </a:r>
            <a:r>
              <a:rPr lang="zh-CN" altLang="en-US" dirty="0"/>
              <a:t>算子</a:t>
            </a:r>
            <a:endParaRPr lang="zh-CN" altLang="en-US" dirty="0"/>
          </a:p>
          <a:p>
            <a:pPr lvl="0"/>
            <a:r>
              <a:rPr lang="en-US" altLang="zh-CN" dirty="0"/>
              <a:t>Sobel</a:t>
            </a:r>
            <a:r>
              <a:rPr lang="zh-CN" altLang="en-US" dirty="0"/>
              <a:t>算子</a:t>
            </a:r>
            <a:endParaRPr lang="zh-CN" altLang="en-US" dirty="0"/>
          </a:p>
          <a:p>
            <a:pPr lvl="0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Kirsch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算子</a:t>
            </a:r>
            <a:endParaRPr lang="zh-CN" altLang="en-US" dirty="0">
              <a:solidFill>
                <a:schemeClr val="bg2">
                  <a:lumMod val="90000"/>
                </a:schemeClr>
              </a:solidFill>
            </a:endParaRPr>
          </a:p>
          <a:p>
            <a:pPr lvl="0"/>
            <a:r>
              <a:rPr lang="en-US" altLang="zh-CN" dirty="0"/>
              <a:t>Laplacian</a:t>
            </a:r>
            <a:r>
              <a:rPr lang="zh-CN" altLang="en-US" dirty="0"/>
              <a:t>算子</a:t>
            </a:r>
            <a:endParaRPr lang="zh-CN" altLang="en-US" dirty="0"/>
          </a:p>
          <a:p>
            <a:pPr lvl="0"/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Marr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算子</a:t>
            </a:r>
            <a:endParaRPr lang="zh-CN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Roberts</a:t>
            </a:r>
            <a:r>
              <a:rPr lang="zh-CN" altLang="en-US" dirty="0">
                <a:sym typeface="+mn-ea"/>
              </a:rPr>
              <a:t>算子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计算交叉梯度，具有对角优势，边缘定位较准，对噪声比较敏感，但效果较梯度算子略好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679700" y="2623185"/>
            <a:ext cx="3619500" cy="1339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2679700" y="4179570"/>
            <a:ext cx="4448175" cy="15773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535,&quot;width&quot;:6535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8156</Words>
  <Application>WPS 演示</Application>
  <PresentationFormat>全屏显示(4:3)</PresentationFormat>
  <Paragraphs>724</Paragraphs>
  <Slides>55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55</vt:i4>
      </vt:variant>
    </vt:vector>
  </HeadingPairs>
  <TitlesOfParts>
    <vt:vector size="83" baseType="lpstr">
      <vt:lpstr>Arial</vt:lpstr>
      <vt:lpstr>宋体</vt:lpstr>
      <vt:lpstr>Wingdings</vt:lpstr>
      <vt:lpstr>微软雅黑</vt:lpstr>
      <vt:lpstr>Times New Roman</vt:lpstr>
      <vt:lpstr>Times New Roman</vt:lpstr>
      <vt:lpstr>楷体_GB2312</vt:lpstr>
      <vt:lpstr>新宋体</vt:lpstr>
      <vt:lpstr>Arial</vt:lpstr>
      <vt:lpstr>Symbol</vt:lpstr>
      <vt:lpstr>黑体</vt:lpstr>
      <vt:lpstr>Wingdings 2</vt:lpstr>
      <vt:lpstr>Wingdings</vt:lpstr>
      <vt:lpstr>Calibri</vt:lpstr>
      <vt:lpstr>Arial Unicode MS</vt:lpstr>
      <vt:lpstr>等线 Light</vt:lpstr>
      <vt:lpstr>Calibri Light</vt:lpstr>
      <vt:lpstr>等线</vt:lpstr>
      <vt:lpstr>Tahoma</vt:lpstr>
      <vt:lpstr>华文楷体</vt:lpstr>
      <vt:lpstr>隶书</vt:lpstr>
      <vt:lpstr>Symbol</vt:lpstr>
      <vt:lpstr>Office 主题​​</vt:lpstr>
      <vt:lpstr>Equation.3</vt:lpstr>
      <vt:lpstr>Equation.3</vt:lpstr>
      <vt:lpstr>Equation.3</vt:lpstr>
      <vt:lpstr>Equation.DSMT4</vt:lpstr>
      <vt:lpstr>Equation.DSMT4</vt:lpstr>
      <vt:lpstr>Feature Detection and Matching 特征检测与匹配I</vt:lpstr>
      <vt:lpstr>本章内容</vt:lpstr>
      <vt:lpstr>什么是边缘？</vt:lpstr>
      <vt:lpstr>边缘的性质</vt:lpstr>
      <vt:lpstr>边缘检测</vt:lpstr>
      <vt:lpstr>边缘检测—图像梯度</vt:lpstr>
      <vt:lpstr>微分-&gt;卷积操作</vt:lpstr>
      <vt:lpstr>梯度算子</vt:lpstr>
      <vt:lpstr>Roberts算子</vt:lpstr>
      <vt:lpstr>Prewitt算子</vt:lpstr>
      <vt:lpstr>Sobel算子</vt:lpstr>
      <vt:lpstr>Prewitt vs Sobel</vt:lpstr>
      <vt:lpstr>举例</vt:lpstr>
      <vt:lpstr>拉普拉斯算子</vt:lpstr>
      <vt:lpstr>二. 二阶差分算子</vt:lpstr>
      <vt:lpstr>拉普拉斯算子</vt:lpstr>
      <vt:lpstr>拉普拉斯算子</vt:lpstr>
      <vt:lpstr>拉普拉斯算子</vt:lpstr>
      <vt:lpstr>拉普拉斯算子</vt:lpstr>
      <vt:lpstr>噪声影响</vt:lpstr>
      <vt:lpstr>噪声影响</vt:lpstr>
      <vt:lpstr>噪声影响-高斯平滑滤波</vt:lpstr>
      <vt:lpstr>步骤简化</vt:lpstr>
      <vt:lpstr>Canny 边缘检测步骤</vt:lpstr>
      <vt:lpstr>Canny边缘检测效果</vt:lpstr>
      <vt:lpstr>Canny边缘检测效果</vt:lpstr>
      <vt:lpstr>双阈值</vt:lpstr>
      <vt:lpstr>Effect of  (Gaussian kernel spread/size)</vt:lpstr>
      <vt:lpstr>Edge detection is just the beginning…</vt:lpstr>
      <vt:lpstr>Hough变换及应用</vt:lpstr>
      <vt:lpstr>Related: Line detection (fitting)</vt:lpstr>
      <vt:lpstr>Hough变换检测法</vt:lpstr>
      <vt:lpstr>Difficulty	of line	fitting</vt:lpstr>
      <vt:lpstr>Outliers</vt:lpstr>
      <vt:lpstr>Dealing with outliers: Voting</vt:lpstr>
      <vt:lpstr>Fitting lines: Hough transform</vt:lpstr>
      <vt:lpstr>Finding lines in an image: Hough space</vt:lpstr>
      <vt:lpstr>Finding lines in an image: Hough space</vt:lpstr>
      <vt:lpstr>Finding lines in an image: Hough space</vt:lpstr>
      <vt:lpstr>Finding lines in an image: Hough space</vt:lpstr>
      <vt:lpstr>Finding lines in an image: Hough space</vt:lpstr>
      <vt:lpstr>Parameter space representation</vt:lpstr>
      <vt:lpstr>Parameter space representation</vt:lpstr>
      <vt:lpstr>Parameter space representation</vt:lpstr>
      <vt:lpstr>Algorithm outline</vt:lpstr>
      <vt:lpstr>Hough transform example</vt:lpstr>
      <vt:lpstr>PowerPoint 演示文稿</vt:lpstr>
      <vt:lpstr>Hough transform for circles</vt:lpstr>
      <vt:lpstr>Hough transform for circles</vt:lpstr>
      <vt:lpstr>Hough transform for circles</vt:lpstr>
      <vt:lpstr>Hough transform for circles</vt:lpstr>
      <vt:lpstr>Hough transform for circles</vt:lpstr>
      <vt:lpstr>Example: detecting circles</vt:lpstr>
      <vt:lpstr>Example: detecting circles </vt:lpstr>
      <vt:lpstr>Ex5: 边缘提取与霍夫变换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xj.peng@siat.ac.cn</dc:creator>
  <cp:lastModifiedBy>彭小江</cp:lastModifiedBy>
  <cp:revision>216</cp:revision>
  <dcterms:created xsi:type="dcterms:W3CDTF">2020-11-26T04:12:00Z</dcterms:created>
  <dcterms:modified xsi:type="dcterms:W3CDTF">2021-10-20T08:39:57Z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FD073EE1B0C4444F941BE5ED896BF750</vt:lpwstr>
  </property>
  <property fmtid="{D5CDD505-2E9C-101B-9397-08002B2CF9AE}" pid="3" name="KSOProductBuildVer">
    <vt:lpwstr>2052-11.1.0.10938</vt:lpwstr>
  </property>
</Properties>
</file>